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4" r:id="rId2"/>
    <p:sldMasterId id="2147483747" r:id="rId3"/>
    <p:sldMasterId id="2147483759" r:id="rId4"/>
    <p:sldMasterId id="2147483772" r:id="rId5"/>
    <p:sldMasterId id="2147483796" r:id="rId6"/>
    <p:sldMasterId id="2147483808" r:id="rId7"/>
  </p:sldMasterIdLst>
  <p:notesMasterIdLst>
    <p:notesMasterId r:id="rId70"/>
  </p:notesMasterIdLst>
  <p:handoutMasterIdLst>
    <p:handoutMasterId r:id="rId71"/>
  </p:handoutMasterIdLst>
  <p:sldIdLst>
    <p:sldId id="511" r:id="rId8"/>
    <p:sldId id="612" r:id="rId9"/>
    <p:sldId id="655" r:id="rId10"/>
    <p:sldId id="564" r:id="rId11"/>
    <p:sldId id="565" r:id="rId12"/>
    <p:sldId id="566" r:id="rId13"/>
    <p:sldId id="567" r:id="rId14"/>
    <p:sldId id="568" r:id="rId15"/>
    <p:sldId id="569" r:id="rId16"/>
    <p:sldId id="572" r:id="rId17"/>
    <p:sldId id="573" r:id="rId18"/>
    <p:sldId id="574" r:id="rId19"/>
    <p:sldId id="576" r:id="rId20"/>
    <p:sldId id="575" r:id="rId21"/>
    <p:sldId id="516" r:id="rId22"/>
    <p:sldId id="562" r:id="rId23"/>
    <p:sldId id="563" r:id="rId24"/>
    <p:sldId id="561" r:id="rId25"/>
    <p:sldId id="577" r:id="rId26"/>
    <p:sldId id="582" r:id="rId27"/>
    <p:sldId id="583" r:id="rId28"/>
    <p:sldId id="586" r:id="rId29"/>
    <p:sldId id="587" r:id="rId30"/>
    <p:sldId id="588" r:id="rId31"/>
    <p:sldId id="589" r:id="rId32"/>
    <p:sldId id="592" r:id="rId33"/>
    <p:sldId id="593" r:id="rId34"/>
    <p:sldId id="594" r:id="rId35"/>
    <p:sldId id="595" r:id="rId36"/>
    <p:sldId id="596" r:id="rId37"/>
    <p:sldId id="614" r:id="rId38"/>
    <p:sldId id="615" r:id="rId39"/>
    <p:sldId id="616" r:id="rId40"/>
    <p:sldId id="617" r:id="rId41"/>
    <p:sldId id="618" r:id="rId42"/>
    <p:sldId id="619" r:id="rId43"/>
    <p:sldId id="620" r:id="rId44"/>
    <p:sldId id="621" r:id="rId45"/>
    <p:sldId id="623" r:id="rId46"/>
    <p:sldId id="624" r:id="rId47"/>
    <p:sldId id="625" r:id="rId48"/>
    <p:sldId id="626" r:id="rId49"/>
    <p:sldId id="627" r:id="rId50"/>
    <p:sldId id="628" r:id="rId51"/>
    <p:sldId id="629" r:id="rId52"/>
    <p:sldId id="630" r:id="rId53"/>
    <p:sldId id="631" r:id="rId54"/>
    <p:sldId id="632" r:id="rId55"/>
    <p:sldId id="633" r:id="rId56"/>
    <p:sldId id="634" r:id="rId57"/>
    <p:sldId id="635" r:id="rId58"/>
    <p:sldId id="636" r:id="rId59"/>
    <p:sldId id="599" r:id="rId60"/>
    <p:sldId id="601" r:id="rId61"/>
    <p:sldId id="602" r:id="rId62"/>
    <p:sldId id="604" r:id="rId63"/>
    <p:sldId id="606" r:id="rId64"/>
    <p:sldId id="607" r:id="rId65"/>
    <p:sldId id="608" r:id="rId66"/>
    <p:sldId id="518" r:id="rId67"/>
    <p:sldId id="519" r:id="rId68"/>
    <p:sldId id="650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3" name="Jennifer Lynn" initials="JL [43]" lastIdx="1" clrIdx="42"/>
  <p:cmAuthor id="1" name="Jennifer Lynn" initials="JL" lastIdx="4" clrIdx="0"/>
  <p:cmAuthor id="44" name="Jennifer Lynn" initials="JL [44]" lastIdx="1" clrIdx="43"/>
  <p:cmAuthor id="2" name="Jennifer Lynn" initials="JL [2]" lastIdx="1" clrIdx="1"/>
  <p:cmAuthor id="45" name="Jennifer Lynn" initials="JL [45]" lastIdx="1" clrIdx="44"/>
  <p:cmAuthor id="3" name="Jennifer Lynn" initials="JL [3]" lastIdx="1" clrIdx="2"/>
  <p:cmAuthor id="46" name="Jennifer Lynn" initials="JL [46]" lastIdx="1" clrIdx="45"/>
  <p:cmAuthor id="4" name="Jennifer Lynn" initials="JL [4]" lastIdx="1" clrIdx="3"/>
  <p:cmAuthor id="47" name="Elcano, Tierra Ross" initials="ETR" lastIdx="4" clrIdx="46"/>
  <p:cmAuthor id="5" name="Jennifer Lynn" initials="JL [5]" lastIdx="1" clrIdx="4"/>
  <p:cmAuthor id="6" name="Jennifer Lynn" initials="JL [6]" lastIdx="1" clrIdx="5"/>
  <p:cmAuthor id="7" name="Jennifer Lynn" initials="JL [7]" lastIdx="1" clrIdx="6"/>
  <p:cmAuthor id="8" name="Jennifer Lynn" initials="JL [8]" lastIdx="1" clrIdx="7"/>
  <p:cmAuthor id="9" name="Jennifer Lynn" initials="JL [9]" lastIdx="1" clrIdx="8"/>
  <p:cmAuthor id="10" name="Jennifer Lynn" initials="JL [10]" lastIdx="1" clrIdx="9"/>
  <p:cmAuthor id="11" name="Jennifer Lynn" initials="JL [11]" lastIdx="1" clrIdx="10"/>
  <p:cmAuthor id="12" name="Jennifer Lynn" initials="JL [12]" lastIdx="1" clrIdx="11"/>
  <p:cmAuthor id="13" name="Jennifer Lynn" initials="JL [13]" lastIdx="1" clrIdx="12"/>
  <p:cmAuthor id="14" name="Jennifer Lynn" initials="JL [14]" lastIdx="1" clrIdx="13"/>
  <p:cmAuthor id="15" name="Jennifer Lynn" initials="JL [15]" lastIdx="1" clrIdx="14"/>
  <p:cmAuthor id="16" name="Jennifer Lynn" initials="JL [16]" lastIdx="1" clrIdx="15"/>
  <p:cmAuthor id="17" name="Jennifer Lynn" initials="JL [17]" lastIdx="1" clrIdx="16"/>
  <p:cmAuthor id="18" name="Jennifer Lynn" initials="JL [18]" lastIdx="1" clrIdx="17"/>
  <p:cmAuthor id="19" name="Jennifer Lynn" initials="JL [19]" lastIdx="1" clrIdx="18"/>
  <p:cmAuthor id="20" name="Jennifer Lynn" initials="JL [20]" lastIdx="1" clrIdx="19"/>
  <p:cmAuthor id="21" name="Jennifer Lynn" initials="JL [21]" lastIdx="1" clrIdx="20"/>
  <p:cmAuthor id="22" name="Jennifer Lynn" initials="JL [22]" lastIdx="1" clrIdx="21"/>
  <p:cmAuthor id="23" name="Jennifer Lynn" initials="JL [23]" lastIdx="1" clrIdx="22"/>
  <p:cmAuthor id="24" name="Jennifer Lynn" initials="JL [24]" lastIdx="1" clrIdx="23"/>
  <p:cmAuthor id="25" name="Jennifer Lynn" initials="JL [25]" lastIdx="1" clrIdx="24"/>
  <p:cmAuthor id="26" name="Jennifer Lynn" initials="JL [26]" lastIdx="1" clrIdx="25"/>
  <p:cmAuthor id="27" name="Jennifer Lynn" initials="JL [27]" lastIdx="1" clrIdx="26"/>
  <p:cmAuthor id="28" name="Jennifer Lynn" initials="JL [28]" lastIdx="1" clrIdx="27"/>
  <p:cmAuthor id="29" name="Jennifer Lynn" initials="JL [29]" lastIdx="1" clrIdx="28"/>
  <p:cmAuthor id="30" name="Jennifer Lynn" initials="JL [30]" lastIdx="1" clrIdx="29"/>
  <p:cmAuthor id="31" name="Jennifer Lynn" initials="JL [31]" lastIdx="1" clrIdx="30"/>
  <p:cmAuthor id="32" name="Jennifer Lynn" initials="JL [32]" lastIdx="1" clrIdx="31"/>
  <p:cmAuthor id="33" name="Jennifer Lynn" initials="JL [33]" lastIdx="1" clrIdx="32"/>
  <p:cmAuthor id="34" name="Jennifer Lynn" initials="JL [34]" lastIdx="1" clrIdx="33"/>
  <p:cmAuthor id="35" name="Jennifer Lynn" initials="JL [35]" lastIdx="1" clrIdx="34"/>
  <p:cmAuthor id="36" name="Jennifer Lynn" initials="JL [36]" lastIdx="1" clrIdx="35"/>
  <p:cmAuthor id="37" name="Jennifer Lynn" initials="JL [37]" lastIdx="1" clrIdx="36"/>
  <p:cmAuthor id="38" name="Jennifer Lynn" initials="JL [38]" lastIdx="1" clrIdx="37"/>
  <p:cmAuthor id="39" name="Jennifer Lynn" initials="JL [39]" lastIdx="1" clrIdx="38"/>
  <p:cmAuthor id="40" name="Jennifer Lynn" initials="JL [40]" lastIdx="1" clrIdx="39"/>
  <p:cmAuthor id="41" name="Jennifer Lynn" initials="JL [41]" lastIdx="1" clrIdx="40"/>
  <p:cmAuthor id="42" name="Jennifer Lynn" initials="JL [42]" lastIdx="1" clrIdx="4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384" autoAdjust="0"/>
  </p:normalViewPr>
  <p:slideViewPr>
    <p:cSldViewPr>
      <p:cViewPr varScale="1">
        <p:scale>
          <a:sx n="60" d="100"/>
          <a:sy n="60" d="100"/>
        </p:scale>
        <p:origin x="94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slide" Target="slides/slide54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t>10/23/2019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709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Slide 2 is list of textbook LO numbers and statements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BF78A6-6942-440F-9655-1DC0E3C5C1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8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92200" y="760413"/>
            <a:ext cx="4706938" cy="35306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</a:rPr>
              <a:t> 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3E63EA-6066-0445-82E6-A1D226EA04E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228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9E5860-729D-C645-B1D7-C687FC5742D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charset="0"/>
                <a:ea typeface="ＭＳ Ｐゴシック" charset="0"/>
                <a:cs typeface="+mn-cs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327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58412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426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83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555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148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42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86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181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422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39CE29C6-1963-AC47-9037-052A35C81914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0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6E9321B1-E2CF-49E5-871C-A2555FB11A3C}" type="slidenum">
              <a:rPr 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9288" y="357188"/>
            <a:ext cx="5445125" cy="4083050"/>
          </a:xfrm>
          <a:ln/>
        </p:spPr>
      </p:sp>
    </p:spTree>
    <p:extLst>
      <p:ext uri="{BB962C8B-B14F-4D97-AF65-F5344CB8AC3E}">
        <p14:creationId xmlns:p14="http://schemas.microsoft.com/office/powerpoint/2010/main" val="1551550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D8C6319B-CF75-4972-8445-CF51091C0F9A}" type="slidenum">
              <a:rPr 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9288" y="357188"/>
            <a:ext cx="5443537" cy="4081462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213611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3716F3CA-E566-49FF-A685-9DA893EF9514}" type="slidenum">
              <a:rPr 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9288" y="357188"/>
            <a:ext cx="5443537" cy="4081462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1333442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5C0CE158-EE1C-417F-B9DC-30B1BF35F377}" type="slidenum">
              <a:rPr 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9288" y="357188"/>
            <a:ext cx="5443537" cy="4081462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02833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0D980D59-D5F6-7A4D-8E82-2C0B32888542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09613"/>
            <a:ext cx="5291138" cy="3968750"/>
          </a:xfrm>
          <a:ln/>
        </p:spPr>
      </p:sp>
    </p:spTree>
    <p:extLst>
      <p:ext uri="{BB962C8B-B14F-4D97-AF65-F5344CB8AC3E}">
        <p14:creationId xmlns:p14="http://schemas.microsoft.com/office/powerpoint/2010/main" val="22006203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5DFC0225-92BE-DD47-A97E-B6719976F1EB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0" y="684213"/>
            <a:ext cx="5183188" cy="3887787"/>
          </a:xfrm>
          <a:ln/>
        </p:spPr>
      </p:sp>
    </p:spTree>
    <p:extLst>
      <p:ext uri="{BB962C8B-B14F-4D97-AF65-F5344CB8AC3E}">
        <p14:creationId xmlns:p14="http://schemas.microsoft.com/office/powerpoint/2010/main" val="379664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768350"/>
            <a:ext cx="4754563" cy="3567113"/>
          </a:xfrm>
          <a:ln/>
        </p:spPr>
      </p:sp>
      <p:sp>
        <p:nvSpPr>
          <p:cNvPr id="91139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1DCBFD46-C3EF-AF40-9390-3FFD3070CA2A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81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3D019BBE-4701-184D-AFB7-91A7F13DCA9D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606425"/>
            <a:ext cx="5048250" cy="3786188"/>
          </a:xfrm>
          <a:ln/>
        </p:spPr>
      </p:sp>
    </p:spTree>
    <p:extLst>
      <p:ext uri="{BB962C8B-B14F-4D97-AF65-F5344CB8AC3E}">
        <p14:creationId xmlns:p14="http://schemas.microsoft.com/office/powerpoint/2010/main" val="1280465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38995260-5F0F-BD42-9629-360B42559030}" type="slidenum">
              <a:rPr lang="en-US" sz="12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sz="1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9925" y="541338"/>
            <a:ext cx="5414963" cy="4060825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850809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3570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490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117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411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196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7660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21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19226" y="1513556"/>
            <a:ext cx="4654550" cy="1642535"/>
          </a:xfrm>
        </p:spPr>
        <p:txBody>
          <a:bodyPr bIns="0" anchor="b">
            <a:normAutofit/>
          </a:bodyPr>
          <a:lstStyle>
            <a:lvl1pPr algn="l">
              <a:lnSpc>
                <a:spcPct val="70000"/>
              </a:lnSpc>
              <a:defRPr sz="18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49044" y="3773491"/>
            <a:ext cx="4654550" cy="1845733"/>
          </a:xfrm>
        </p:spPr>
        <p:txBody>
          <a:bodyPr tIns="0" anchor="t">
            <a:normAutofit/>
          </a:bodyPr>
          <a:lstStyle>
            <a:lvl1pPr marL="0" indent="0" algn="l">
              <a:lnSpc>
                <a:spcPct val="80000"/>
              </a:lnSpc>
              <a:buNone/>
              <a:defRPr sz="1125" b="0" i="0" spc="338">
                <a:solidFill>
                  <a:srgbClr val="003161"/>
                </a:solidFill>
                <a:latin typeface="Calibri"/>
                <a:cs typeface="Calibri"/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6136" y="5467356"/>
            <a:ext cx="2895600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-3313" y="6203494"/>
            <a:ext cx="9147313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57242"/>
          </a:xfrm>
          <a:prstGeom prst="rect">
            <a:avLst/>
          </a:prstGeom>
        </p:spPr>
      </p:pic>
      <p:pic>
        <p:nvPicPr>
          <p:cNvPr id="8" name="Picture 7" descr="NU_LOGO_654_430_Stacked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715" y="2334824"/>
            <a:ext cx="2098276" cy="170377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248025" y="2490282"/>
            <a:ext cx="0" cy="1300163"/>
          </a:xfrm>
          <a:prstGeom prst="line">
            <a:avLst/>
          </a:prstGeom>
          <a:ln w="0" cmpd="sng">
            <a:solidFill>
              <a:srgbClr val="727F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84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25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575" b="0" i="0">
                <a:solidFill>
                  <a:srgbClr val="003161"/>
                </a:solidFill>
                <a:latin typeface="Calibri"/>
                <a:cs typeface="Calibri"/>
              </a:defRPr>
            </a:lvl1pPr>
            <a:lvl2pPr>
              <a:defRPr sz="1350">
                <a:solidFill>
                  <a:srgbClr val="003161"/>
                </a:solidFill>
              </a:defRPr>
            </a:lvl2pPr>
            <a:lvl3pPr>
              <a:defRPr sz="1125">
                <a:solidFill>
                  <a:srgbClr val="003161"/>
                </a:solidFill>
              </a:defRPr>
            </a:lvl3pPr>
            <a:lvl4pPr>
              <a:defRPr sz="900">
                <a:solidFill>
                  <a:srgbClr val="003161"/>
                </a:solidFill>
              </a:defRPr>
            </a:lvl4pPr>
            <a:lvl5pPr>
              <a:defRPr sz="900">
                <a:solidFill>
                  <a:srgbClr val="0031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62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7"/>
            <a:ext cx="4041775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09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6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5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4"/>
            <a:ext cx="3008313" cy="116205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07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8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2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9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7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80"/>
            <a:ext cx="20574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80"/>
            <a:ext cx="60198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6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19226" y="1513554"/>
            <a:ext cx="4654550" cy="1642535"/>
          </a:xfrm>
        </p:spPr>
        <p:txBody>
          <a:bodyPr bIns="0" anchor="b">
            <a:normAutofit/>
          </a:bodyPr>
          <a:lstStyle>
            <a:lvl1pPr algn="l">
              <a:lnSpc>
                <a:spcPct val="70000"/>
              </a:lnSpc>
              <a:defRPr sz="24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49043" y="3773489"/>
            <a:ext cx="4654550" cy="1845733"/>
          </a:xfrm>
        </p:spPr>
        <p:txBody>
          <a:bodyPr tIns="0" anchor="t">
            <a:normAutofit/>
          </a:bodyPr>
          <a:lstStyle>
            <a:lvl1pPr marL="0" indent="0" algn="l">
              <a:lnSpc>
                <a:spcPct val="80000"/>
              </a:lnSpc>
              <a:buNone/>
              <a:defRPr sz="1500" b="0" i="0" spc="450">
                <a:solidFill>
                  <a:srgbClr val="003161"/>
                </a:solidFill>
                <a:latin typeface="Calibri"/>
                <a:cs typeface="Calibri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6136" y="5467354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-3313" y="6203492"/>
            <a:ext cx="9147313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57242"/>
          </a:xfrm>
          <a:prstGeom prst="rect">
            <a:avLst/>
          </a:prstGeom>
        </p:spPr>
      </p:pic>
      <p:pic>
        <p:nvPicPr>
          <p:cNvPr id="8" name="Picture 7" descr="NU_LOGO_654_430_Stacked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714" y="2334822"/>
            <a:ext cx="2098276" cy="170377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248025" y="2490280"/>
            <a:ext cx="0" cy="1300163"/>
          </a:xfrm>
          <a:prstGeom prst="line">
            <a:avLst/>
          </a:prstGeom>
          <a:ln w="0" cmpd="sng">
            <a:solidFill>
              <a:srgbClr val="727F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26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100" b="0" i="0">
                <a:solidFill>
                  <a:srgbClr val="003161"/>
                </a:solidFill>
                <a:latin typeface="Calibri"/>
                <a:cs typeface="Calibri"/>
              </a:defRPr>
            </a:lvl1pPr>
            <a:lvl2pPr>
              <a:defRPr sz="1800">
                <a:solidFill>
                  <a:srgbClr val="003161"/>
                </a:solidFill>
              </a:defRPr>
            </a:lvl2pPr>
            <a:lvl3pPr>
              <a:defRPr sz="1500">
                <a:solidFill>
                  <a:srgbClr val="003161"/>
                </a:solidFill>
              </a:defRPr>
            </a:lvl3pPr>
            <a:lvl4pPr>
              <a:defRPr sz="1200">
                <a:solidFill>
                  <a:srgbClr val="003161"/>
                </a:solidFill>
              </a:defRPr>
            </a:lvl4pPr>
            <a:lvl5pPr>
              <a:defRPr sz="1200">
                <a:solidFill>
                  <a:srgbClr val="0031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73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762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69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6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043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895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531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2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506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916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874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8"/>
            <a:ext cx="20574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1547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7FA3"/>
          </a:solidFill>
          <a:ln>
            <a:solidFill>
              <a:srgbClr val="007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FDD3B-F890-4317-89BE-CF32E2818331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52400" y="64008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5-1</a:t>
            </a:r>
          </a:p>
        </p:txBody>
      </p:sp>
    </p:spTree>
    <p:extLst>
      <p:ext uri="{BB962C8B-B14F-4D97-AF65-F5344CB8AC3E}">
        <p14:creationId xmlns:p14="http://schemas.microsoft.com/office/powerpoint/2010/main" val="1635957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sz="40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5DD662C-DD6E-41BF-B4D1-5BB9358B7E4C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7296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sz="33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add Learning Objective(s)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2pPr marL="742950" indent="-28575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09576A-26DC-4030-BCC0-E856B07ACA65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485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</p:spPr>
        <p:txBody>
          <a:bodyPr/>
          <a:lstStyle/>
          <a:p>
            <a:fld id="{4F086B2B-7DD2-4D20-99BF-4544DDD5F2F2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06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rgbClr val="007FA3"/>
              </a:buClr>
              <a:buSzPct val="25000"/>
              <a:defRPr sz="1600"/>
            </a:lvl1pPr>
            <a:lvl2pPr marL="569913" indent="-285750">
              <a:buClr>
                <a:srgbClr val="007FA3"/>
              </a:buClr>
              <a:defRPr sz="1600"/>
            </a:lvl2pPr>
            <a:lvl3pPr>
              <a:buClr>
                <a:srgbClr val="007FA3"/>
              </a:buClr>
              <a:defRPr sz="1600"/>
            </a:lvl3pPr>
            <a:lvl4pPr>
              <a:buClr>
                <a:srgbClr val="007FA3"/>
              </a:buClr>
              <a:defRPr sz="1600"/>
            </a:lvl4pPr>
            <a:lvl5pPr>
              <a:buClr>
                <a:srgbClr val="007FA3"/>
              </a:buClr>
              <a:defRPr sz="1600"/>
            </a:lvl5pPr>
            <a:lvl6pPr>
              <a:buClr>
                <a:srgbClr val="007FA3"/>
              </a:buClr>
              <a:defRPr sz="1600"/>
            </a:lvl6pPr>
            <a:lvl7pPr>
              <a:buClr>
                <a:srgbClr val="007FA3"/>
              </a:buClr>
              <a:defRPr sz="1600"/>
            </a:lvl7pPr>
            <a:lvl8pPr>
              <a:buClr>
                <a:srgbClr val="007FA3"/>
              </a:buClr>
              <a:defRPr sz="1600"/>
            </a:lvl8pPr>
            <a:lvl9pPr>
              <a:buClr>
                <a:srgbClr val="007FA3"/>
              </a:buCl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AAF03-0BE1-4EC7-AA7D-5B9AE94074E8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392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3300">
                <a:solidFill>
                  <a:srgbClr val="007FA3"/>
                </a:solidFill>
                <a:latin typeface="+mj-lt"/>
              </a:defRPr>
            </a:lvl1pPr>
          </a:lstStyle>
          <a:p>
            <a:r>
              <a:rPr lang="en-US" dirty="0"/>
              <a:t>Click to add figure number and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D9A79C-E1FC-4A18-94B7-475743023E0F}" type="datetime1">
              <a:rPr lang="en-US" smtClean="0">
                <a:solidFill>
                  <a:prstClr val="black"/>
                </a:solidFill>
              </a:rPr>
              <a:pPr/>
              <a:t>10/23/2019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600200" y="6429345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700" b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57432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78E12-B9A8-4528-AFA0-37279E6D9E6B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839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3300" b="1" cap="none" baseline="0">
                <a:solidFill>
                  <a:srgbClr val="007FA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rgbClr val="007FA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2D3AE-7CD9-4375-B147-C3D51BA49F74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2803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3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5943-D6A9-4B3A-B304-837A24150F83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087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272128-CB06-40D1-8BF9-78EF7F23CEE3}" type="datetime1">
              <a:rPr lang="en-US" smtClean="0">
                <a:solidFill>
                  <a:prstClr val="black"/>
                </a:solidFill>
              </a:rPr>
              <a:pPr/>
              <a:t>10/23/2019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10" y="6376789"/>
            <a:ext cx="918000" cy="27991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600200" y="6429345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700" b="1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9724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edition here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/>
              <a:t>Chapter ##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165337"/>
            <a:ext cx="8595360" cy="235463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1752600" y="6529254"/>
            <a:ext cx="5867400" cy="187537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 dirty="0"/>
              <a:t>Click to add copyright line</a:t>
            </a:r>
            <a:endParaRPr lang="en-IN" dirty="0"/>
          </a:p>
        </p:txBody>
      </p:sp>
      <p:pic>
        <p:nvPicPr>
          <p:cNvPr id="15" name="Picture 14" descr="Pearson Logo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89296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14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E54E7-2760-8145-BFE4-1901C05850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783713"/>
      </p:ext>
    </p:extLst>
  </p:cSld>
  <p:clrMapOvr>
    <a:masterClrMapping/>
  </p:clrMapOvr>
  <p:transition spd="med">
    <p:pull dir="l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F9F23-CC85-5640-8CB5-DACF20833D3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92285"/>
      </p:ext>
    </p:extLst>
  </p:cSld>
  <p:clrMapOvr>
    <a:masterClrMapping/>
  </p:clrMapOvr>
  <p:transition spd="med">
    <p:pull dir="l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DFCC7C-F582-A147-BD9A-29A6116D49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88292"/>
      </p:ext>
    </p:extLst>
  </p:cSld>
  <p:clrMapOvr>
    <a:masterClrMapping/>
  </p:clrMapOvr>
  <p:transition spd="med">
    <p:pull dir="l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4688" y="1544638"/>
            <a:ext cx="3810000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44638"/>
            <a:ext cx="3810000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B9646-9E0E-9440-8F06-9ED1A6BA33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32655"/>
      </p:ext>
    </p:extLst>
  </p:cSld>
  <p:clrMapOvr>
    <a:masterClrMapping/>
  </p:clrMapOvr>
  <p:transition spd="med">
    <p:pull dir="l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CFDCAF-AA8E-694B-B094-2870EA1B5F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8725"/>
      </p:ext>
    </p:extLst>
  </p:cSld>
  <p:clrMapOvr>
    <a:masterClrMapping/>
  </p:clrMapOvr>
  <p:transition spd="med">
    <p:pull dir="l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619058-4073-1744-8AC5-8652C8A18AC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38017"/>
      </p:ext>
    </p:extLst>
  </p:cSld>
  <p:clrMapOvr>
    <a:masterClrMapping/>
  </p:clrMapOvr>
  <p:transition spd="med">
    <p:pull dir="l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291ED5-86CF-6347-BD34-B1547617C3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03081"/>
      </p:ext>
    </p:extLst>
  </p:cSld>
  <p:clrMapOvr>
    <a:masterClrMapping/>
  </p:clrMapOvr>
  <p:transition spd="med">
    <p:pull dir="l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7B60A-61CD-9541-9F96-CB1E7359C70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801021"/>
      </p:ext>
    </p:extLst>
  </p:cSld>
  <p:clrMapOvr>
    <a:masterClrMapping/>
  </p:clrMapOvr>
  <p:transition spd="med">
    <p:pull dir="l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709AE6-14DE-BC43-A391-6F6040D12EE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967984"/>
      </p:ext>
    </p:extLst>
  </p:cSld>
  <p:clrMapOvr>
    <a:masterClrMapping/>
  </p:clrMapOvr>
  <p:transition spd="med">
    <p:pull dir="l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3F50BB-B197-E14F-A66B-8BA8EF7191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187362"/>
      </p:ext>
    </p:extLst>
  </p:cSld>
  <p:clrMapOvr>
    <a:masterClrMapping/>
  </p:clrMapOvr>
  <p:transition spd="med">
    <p:pull dir="l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152400"/>
            <a:ext cx="1944687" cy="6262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4688" y="152400"/>
            <a:ext cx="5686425" cy="6262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49CC2A-E9CA-804D-BE5F-10BBB8C2CC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996724"/>
      </p:ext>
    </p:extLst>
  </p:cSld>
  <p:clrMapOvr>
    <a:masterClrMapping/>
  </p:clrMapOvr>
  <p:transition spd="med">
    <p:pull dir="l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635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74688" y="1544638"/>
            <a:ext cx="7772400" cy="48704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18C85-8F29-5442-ABEE-E7824FCFF61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59350"/>
      </p:ext>
    </p:extLst>
  </p:cSld>
  <p:clrMapOvr>
    <a:masterClrMapping/>
  </p:clrMapOvr>
  <p:transition spd="med">
    <p:pull dir="l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019800"/>
            <a:ext cx="9144000" cy="838200"/>
          </a:xfrm>
          <a:prstGeom prst="rect">
            <a:avLst/>
          </a:prstGeom>
          <a:solidFill>
            <a:srgbClr val="96003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400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5791200"/>
            <a:ext cx="9144000" cy="228600"/>
          </a:xfrm>
          <a:prstGeom prst="rect">
            <a:avLst/>
          </a:prstGeom>
          <a:solidFill>
            <a:srgbClr val="F5E9C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400">
              <a:solidFill>
                <a:srgbClr val="000000"/>
              </a:solidFill>
              <a:ea typeface="ＭＳ Ｐゴシック" charset="0"/>
            </a:endParaRPr>
          </a:p>
        </p:txBody>
      </p:sp>
      <p:pic>
        <p:nvPicPr>
          <p:cNvPr id="6" name="Picture 6" descr="fish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4648200"/>
            <a:ext cx="30480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5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287277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34863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5710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54301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41822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88577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8668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8384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9897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38415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86413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19226" y="1513556"/>
            <a:ext cx="4654550" cy="1642535"/>
          </a:xfrm>
        </p:spPr>
        <p:txBody>
          <a:bodyPr bIns="0" anchor="b">
            <a:normAutofit/>
          </a:bodyPr>
          <a:lstStyle>
            <a:lvl1pPr algn="l">
              <a:lnSpc>
                <a:spcPct val="70000"/>
              </a:lnSpc>
              <a:defRPr sz="18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49044" y="3773491"/>
            <a:ext cx="4654550" cy="1845733"/>
          </a:xfrm>
        </p:spPr>
        <p:txBody>
          <a:bodyPr tIns="0" anchor="t">
            <a:normAutofit/>
          </a:bodyPr>
          <a:lstStyle>
            <a:lvl1pPr marL="0" indent="0" algn="l">
              <a:lnSpc>
                <a:spcPct val="80000"/>
              </a:lnSpc>
              <a:buNone/>
              <a:defRPr sz="1125" b="0" i="0" spc="338">
                <a:solidFill>
                  <a:srgbClr val="003161"/>
                </a:solidFill>
                <a:latin typeface="Calibri"/>
                <a:cs typeface="Calibri"/>
              </a:defRPr>
            </a:lvl1pPr>
            <a:lvl2pPr marL="257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6136" y="5467356"/>
            <a:ext cx="2895600" cy="3651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-3313" y="6203494"/>
            <a:ext cx="9147313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57242"/>
          </a:xfrm>
          <a:prstGeom prst="rect">
            <a:avLst/>
          </a:prstGeom>
        </p:spPr>
      </p:pic>
      <p:pic>
        <p:nvPicPr>
          <p:cNvPr id="8" name="Picture 7" descr="NU_LOGO_654_430_Stacked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715" y="2334824"/>
            <a:ext cx="2098276" cy="170377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248025" y="2490282"/>
            <a:ext cx="0" cy="1300163"/>
          </a:xfrm>
          <a:prstGeom prst="line">
            <a:avLst/>
          </a:prstGeom>
          <a:ln w="0" cmpd="sng">
            <a:solidFill>
              <a:srgbClr val="727F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6211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 i="0">
                <a:solidFill>
                  <a:srgbClr val="00316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 b="0" i="0">
                <a:solidFill>
                  <a:srgbClr val="003161"/>
                </a:solidFill>
                <a:latin typeface="Calibri"/>
                <a:cs typeface="Calibri"/>
              </a:defRPr>
            </a:lvl1pPr>
            <a:lvl2pPr>
              <a:defRPr sz="1600">
                <a:solidFill>
                  <a:srgbClr val="003161"/>
                </a:solidFill>
              </a:defRPr>
            </a:lvl2pPr>
            <a:lvl3pPr>
              <a:defRPr sz="1400">
                <a:solidFill>
                  <a:srgbClr val="003161"/>
                </a:solidFill>
              </a:defRPr>
            </a:lvl3pPr>
            <a:lvl4pPr>
              <a:defRPr sz="1050">
                <a:solidFill>
                  <a:srgbClr val="003161"/>
                </a:solidFill>
              </a:defRPr>
            </a:lvl4pPr>
            <a:lvl5pPr>
              <a:defRPr sz="1050">
                <a:solidFill>
                  <a:srgbClr val="00316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515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69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3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5004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6"/>
            <a:ext cx="4038600" cy="3394075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2353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7"/>
            <a:ext cx="4041775" cy="6397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8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9318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5755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293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4"/>
            <a:ext cx="3008313" cy="1162051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198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8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2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788"/>
            </a:lvl1pPr>
            <a:lvl2pPr marL="257169" indent="0">
              <a:buNone/>
              <a:defRPr sz="675"/>
            </a:lvl2pPr>
            <a:lvl3pPr marL="514338" indent="0">
              <a:buNone/>
              <a:defRPr sz="563"/>
            </a:lvl3pPr>
            <a:lvl4pPr marL="771506" indent="0">
              <a:buNone/>
              <a:defRPr sz="506"/>
            </a:lvl4pPr>
            <a:lvl5pPr marL="1028675" indent="0">
              <a:buNone/>
              <a:defRPr sz="506"/>
            </a:lvl5pPr>
            <a:lvl6pPr marL="1285843" indent="0">
              <a:buNone/>
              <a:defRPr sz="506"/>
            </a:lvl6pPr>
            <a:lvl7pPr marL="1543012" indent="0">
              <a:buNone/>
              <a:defRPr sz="506"/>
            </a:lvl7pPr>
            <a:lvl8pPr marL="1800180" indent="0">
              <a:buNone/>
              <a:defRPr sz="506"/>
            </a:lvl8pPr>
            <a:lvl9pPr marL="2057349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050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4656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80"/>
            <a:ext cx="20574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80"/>
            <a:ext cx="60198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483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304A0-47DA-7246-81E7-E6EFA7ADBB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704032"/>
      </p:ext>
    </p:extLst>
  </p:cSld>
  <p:clrMapOvr>
    <a:masterClrMapping/>
  </p:clrMapOvr>
  <p:transition spd="med">
    <p:pull dir="lu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605678-F741-9441-9402-2BF280CB70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922356"/>
      </p:ext>
    </p:extLst>
  </p:cSld>
  <p:clrMapOvr>
    <a:masterClrMapping/>
  </p:clrMapOvr>
  <p:transition spd="med">
    <p:pull dir="lu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8AF1EE-A1A2-084B-9AD2-4E6EE3E00D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24462"/>
      </p:ext>
    </p:extLst>
  </p:cSld>
  <p:clrMapOvr>
    <a:masterClrMapping/>
  </p:clrMapOvr>
  <p:transition spd="med">
    <p:pull dir="lu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4688" y="1544638"/>
            <a:ext cx="3810000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44638"/>
            <a:ext cx="3810000" cy="4870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AC42F-8E13-3A47-BFAF-8D3185EF38E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51977"/>
      </p:ext>
    </p:extLst>
  </p:cSld>
  <p:clrMapOvr>
    <a:masterClrMapping/>
  </p:clrMapOvr>
  <p:transition spd="med">
    <p:pull dir="l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04217-AA69-8141-9020-D9288B53726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059107"/>
      </p:ext>
    </p:extLst>
  </p:cSld>
  <p:clrMapOvr>
    <a:masterClrMapping/>
  </p:clrMapOvr>
  <p:transition spd="med">
    <p:pull dir="l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A28C9-E22F-5D43-86BD-31CD1977BC3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02347"/>
      </p:ext>
    </p:extLst>
  </p:cSld>
  <p:clrMapOvr>
    <a:masterClrMapping/>
  </p:clrMapOvr>
  <p:transition spd="med">
    <p:pull dir="l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CD82E-C1F6-9340-88EF-3854CA3BAFD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45538"/>
      </p:ext>
    </p:extLst>
  </p:cSld>
  <p:clrMapOvr>
    <a:masterClrMapping/>
  </p:clrMapOvr>
  <p:transition spd="med">
    <p:pull dir="l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A07267-3040-164F-A15C-75502B813B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514692"/>
      </p:ext>
    </p:extLst>
  </p:cSld>
  <p:clrMapOvr>
    <a:masterClrMapping/>
  </p:clrMapOvr>
  <p:transition spd="med">
    <p:pull dir="l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9BE39-ECBA-DE44-9527-59851AFF37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194797"/>
      </p:ext>
    </p:extLst>
  </p:cSld>
  <p:clrMapOvr>
    <a:masterClrMapping/>
  </p:clrMapOvr>
  <p:transition spd="med">
    <p:pull dir="l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5AA35-F4BE-1449-A69B-49C382C011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57543"/>
      </p:ext>
    </p:extLst>
  </p:cSld>
  <p:clrMapOvr>
    <a:masterClrMapping/>
  </p:clrMapOvr>
  <p:transition spd="med">
    <p:pull dir="l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152400"/>
            <a:ext cx="1944687" cy="6262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4688" y="152400"/>
            <a:ext cx="5686425" cy="6262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4308C-3B6D-F645-A1D2-F2A2E9ED9A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55416"/>
      </p:ext>
    </p:extLst>
  </p:cSld>
  <p:clrMapOvr>
    <a:masterClrMapping/>
  </p:clrMapOvr>
  <p:transition spd="med">
    <p:pull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204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579" y="1902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02365"/>
            <a:ext cx="9144000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86" y="6251337"/>
            <a:ext cx="1438656" cy="63389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638801" y="6428348"/>
            <a:ext cx="3612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200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College of Professional Studies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0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3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257169" rtl="0" eaLnBrk="1" latinLnBrk="0" hangingPunct="1">
        <a:spcBef>
          <a:spcPct val="0"/>
        </a:spcBef>
        <a:buNone/>
        <a:defRPr sz="1913" b="1" i="0" u="none" kern="1200">
          <a:solidFill>
            <a:srgbClr val="003161"/>
          </a:solidFill>
          <a:latin typeface="Calibri"/>
          <a:ea typeface="+mj-ea"/>
          <a:cs typeface="Calibri"/>
        </a:defRPr>
      </a:lvl1pPr>
    </p:titleStyle>
    <p:bodyStyle>
      <a:lvl1pPr marL="192877" indent="-192877" algn="l" defTabSz="257169" rtl="0" eaLnBrk="1" latinLnBrk="0" hangingPunct="1">
        <a:spcBef>
          <a:spcPct val="20000"/>
        </a:spcBef>
        <a:buFont typeface="Arial"/>
        <a:buChar char="•"/>
        <a:defRPr sz="1575" b="0" i="0" kern="1200">
          <a:solidFill>
            <a:srgbClr val="003161"/>
          </a:solidFill>
          <a:latin typeface="Calibri"/>
          <a:ea typeface="+mn-ea"/>
          <a:cs typeface="Calibri"/>
        </a:defRPr>
      </a:lvl1pPr>
      <a:lvl2pPr marL="417899" indent="-160730" algn="l" defTabSz="257169" rtl="0" eaLnBrk="1" latinLnBrk="0" hangingPunct="1">
        <a:spcBef>
          <a:spcPct val="20000"/>
        </a:spcBef>
        <a:buFont typeface="Arial"/>
        <a:buChar char="–"/>
        <a:defRPr sz="1350" b="0" i="0" u="none" kern="1200">
          <a:solidFill>
            <a:srgbClr val="003161"/>
          </a:solidFill>
          <a:latin typeface="+mn-lt"/>
          <a:ea typeface="+mn-ea"/>
          <a:cs typeface="+mn-cs"/>
        </a:defRPr>
      </a:lvl2pPr>
      <a:lvl3pPr marL="642922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rgbClr val="003161"/>
          </a:solidFill>
          <a:latin typeface="+mn-lt"/>
          <a:ea typeface="+mn-ea"/>
          <a:cs typeface="+mn-cs"/>
        </a:defRPr>
      </a:lvl3pPr>
      <a:lvl4pPr marL="900090" indent="-128585" algn="l" defTabSz="257169" rtl="0" eaLnBrk="1" latinLnBrk="0" hangingPunct="1">
        <a:spcBef>
          <a:spcPct val="20000"/>
        </a:spcBef>
        <a:buFont typeface="Arial"/>
        <a:buChar char="–"/>
        <a:defRPr sz="900" kern="1200">
          <a:solidFill>
            <a:srgbClr val="003161"/>
          </a:solidFill>
          <a:latin typeface="+mn-lt"/>
          <a:ea typeface="+mn-ea"/>
          <a:cs typeface="+mn-cs"/>
        </a:defRPr>
      </a:lvl4pPr>
      <a:lvl5pPr marL="1157258" indent="-128585" algn="l" defTabSz="257169" rtl="0" eaLnBrk="1" latinLnBrk="0" hangingPunct="1">
        <a:spcBef>
          <a:spcPct val="20000"/>
        </a:spcBef>
        <a:buFont typeface="Arial"/>
        <a:buChar char="»"/>
        <a:defRPr sz="900" kern="1200">
          <a:solidFill>
            <a:srgbClr val="003161"/>
          </a:solidFill>
          <a:latin typeface="+mn-lt"/>
          <a:ea typeface="+mn-ea"/>
          <a:cs typeface="+mn-cs"/>
        </a:defRPr>
      </a:lvl5pPr>
      <a:lvl6pPr marL="1414427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8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204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579" y="1902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342892"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342892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02363"/>
            <a:ext cx="9144000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86" y="6251335"/>
            <a:ext cx="1438656" cy="63389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638800" y="6428347"/>
            <a:ext cx="36125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School of Business and Management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0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65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342892" rtl="0" eaLnBrk="1" latinLnBrk="0" hangingPunct="1">
        <a:spcBef>
          <a:spcPct val="0"/>
        </a:spcBef>
        <a:buNone/>
        <a:defRPr sz="2550" b="1" i="0" u="none" kern="1200">
          <a:solidFill>
            <a:srgbClr val="003161"/>
          </a:solidFill>
          <a:latin typeface="Calibri"/>
          <a:ea typeface="+mj-ea"/>
          <a:cs typeface="Calibri"/>
        </a:defRPr>
      </a:lvl1pPr>
    </p:titleStyle>
    <p:bodyStyle>
      <a:lvl1pPr marL="257169" indent="-257169" algn="l" defTabSz="342892" rtl="0" eaLnBrk="1" latinLnBrk="0" hangingPunct="1">
        <a:spcBef>
          <a:spcPct val="20000"/>
        </a:spcBef>
        <a:buFont typeface="Arial"/>
        <a:buChar char="•"/>
        <a:defRPr sz="2100" b="0" i="0" kern="1200">
          <a:solidFill>
            <a:srgbClr val="003161"/>
          </a:solidFill>
          <a:latin typeface="Calibri"/>
          <a:ea typeface="+mn-ea"/>
          <a:cs typeface="Calibri"/>
        </a:defRPr>
      </a:lvl1pPr>
      <a:lvl2pPr marL="557198" indent="-214307" algn="l" defTabSz="342892" rtl="0" eaLnBrk="1" latinLnBrk="0" hangingPunct="1">
        <a:spcBef>
          <a:spcPct val="20000"/>
        </a:spcBef>
        <a:buFont typeface="Arial"/>
        <a:buChar char="–"/>
        <a:defRPr sz="1800" b="0" i="0" u="none" kern="1200">
          <a:solidFill>
            <a:srgbClr val="003161"/>
          </a:solidFill>
          <a:latin typeface="+mn-lt"/>
          <a:ea typeface="+mn-ea"/>
          <a:cs typeface="+mn-cs"/>
        </a:defRPr>
      </a:lvl2pPr>
      <a:lvl3pPr marL="857229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rgbClr val="00316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200" kern="1200">
          <a:solidFill>
            <a:srgbClr val="003161"/>
          </a:solidFill>
          <a:latin typeface="+mn-lt"/>
          <a:ea typeface="+mn-ea"/>
          <a:cs typeface="+mn-cs"/>
        </a:defRPr>
      </a:lvl4pPr>
      <a:lvl5pPr marL="1543011" indent="-171446" algn="l" defTabSz="342892" rtl="0" eaLnBrk="1" latinLnBrk="0" hangingPunct="1">
        <a:spcBef>
          <a:spcPct val="20000"/>
        </a:spcBef>
        <a:buFont typeface="Arial"/>
        <a:buChar char="»"/>
        <a:defRPr sz="1200" kern="1200">
          <a:solidFill>
            <a:srgbClr val="00316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69312" y="6376789"/>
            <a:ext cx="298825" cy="25261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prstClr val="black"/>
                </a:solidFill>
              </a:rPr>
              <a:t>1-5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99179ABE-F548-4057-A80A-ADC803138F90}" type="datetime1">
              <a:rPr lang="en-US" smtClean="0">
                <a:solidFill>
                  <a:prstClr val="white"/>
                </a:solidFill>
              </a:rPr>
              <a:pPr/>
              <a:t>10/23/2019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6" descr="Pearson Logo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376789"/>
            <a:ext cx="918000" cy="27991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600200" y="6429345"/>
            <a:ext cx="716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en-US" sz="1100" dirty="0">
                <a:solidFill>
                  <a:prstClr val="black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Copyright © 2018, 2015, 2011 Pearson Education,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3194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1544638"/>
            <a:ext cx="77724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>
                <a:latin typeface="Times New Roman" charset="0"/>
              </a:defRPr>
            </a:lvl1pPr>
          </a:lstStyle>
          <a:p>
            <a:pPr fontAlgn="base">
              <a:spcAft>
                <a:spcPct val="0"/>
              </a:spcAft>
            </a:pPr>
            <a:fld id="{B4A6C5F4-02C0-2A4C-93CF-771BA1165DD4}" type="slidenum">
              <a:rPr lang="en-US" sz="1400">
                <a:solidFill>
                  <a:srgbClr val="000000"/>
                </a:solidFill>
                <a:ea typeface="ＭＳ Ｐゴシック" charset="0"/>
              </a:rPr>
              <a:pPr fontAlgn="base">
                <a:spcAft>
                  <a:spcPct val="0"/>
                </a:spcAft>
              </a:pPr>
              <a:t>‹#›</a:t>
            </a:fld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7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ransition spd="med">
    <p:pull dir="l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rgbClr val="800000"/>
          </a:solidFill>
          <a:latin typeface="Georgia" pitchFamily="18" charset="0"/>
        </a:defRPr>
      </a:lvl9pPr>
    </p:titleStyle>
    <p:bodyStyle>
      <a:lvl1pPr marL="460375" indent="-460375" algn="l" rtl="0" eaLnBrk="0" fontAlgn="base" hangingPunct="0">
        <a:spcBef>
          <a:spcPct val="50000"/>
        </a:spcBef>
        <a:spcAft>
          <a:spcPct val="0"/>
        </a:spcAft>
        <a:buSzPct val="90000"/>
        <a:buFont typeface="Monotype Sorts" charset="0"/>
        <a:buChar char="o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974725" indent="-400050" algn="l" rtl="0" eaLnBrk="0" fontAlgn="base" hangingPunct="0">
        <a:spcBef>
          <a:spcPct val="50000"/>
        </a:spcBef>
        <a:spcAft>
          <a:spcPct val="0"/>
        </a:spcAft>
        <a:buSzPct val="85000"/>
        <a:buFont typeface="Monotype Sorts" charset="0"/>
        <a:buChar char="t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368425" indent="-279400" algn="l" rtl="0" eaLnBrk="0" fontAlgn="base" hangingPunct="0">
        <a:spcBef>
          <a:spcPct val="50000"/>
        </a:spcBef>
        <a:spcAft>
          <a:spcPct val="0"/>
        </a:spcAft>
        <a:buSzPct val="75000"/>
        <a:buFont typeface="Monotype Sorts" charset="0"/>
        <a:buChar char="S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773238" indent="-290513" algn="l" rtl="0" eaLnBrk="0" fontAlgn="base" hangingPunct="0"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1685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6257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829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401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973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60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 i="1">
          <a:solidFill>
            <a:srgbClr val="960037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204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4579" y="19023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58781FDA-D5E8-C942-AE74-537B776097E1}" type="datetimeFigureOut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10/23/2019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69"/>
            <a:fld id="{48B0ACA2-E1A1-1540-8527-559B6B630A0B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anose="020B0600070205080204" pitchFamily="34" charset="-128"/>
              </a:rPr>
              <a:pPr defTabSz="25716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02365"/>
            <a:ext cx="9144000" cy="731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86" y="6251337"/>
            <a:ext cx="1438656" cy="63389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638801" y="6428348"/>
            <a:ext cx="3612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200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School of Business and Management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70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2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257169" rtl="0" eaLnBrk="1" latinLnBrk="0" hangingPunct="1">
        <a:spcBef>
          <a:spcPct val="0"/>
        </a:spcBef>
        <a:buNone/>
        <a:defRPr sz="1913" b="1" i="0" u="none" kern="1200">
          <a:solidFill>
            <a:srgbClr val="003161"/>
          </a:solidFill>
          <a:latin typeface="Calibri"/>
          <a:ea typeface="+mj-ea"/>
          <a:cs typeface="Calibri"/>
        </a:defRPr>
      </a:lvl1pPr>
    </p:titleStyle>
    <p:bodyStyle>
      <a:lvl1pPr marL="192877" indent="-192877" algn="l" defTabSz="257169" rtl="0" eaLnBrk="1" latinLnBrk="0" hangingPunct="1">
        <a:spcBef>
          <a:spcPct val="20000"/>
        </a:spcBef>
        <a:buFont typeface="Arial"/>
        <a:buChar char="•"/>
        <a:defRPr sz="1575" b="0" i="0" kern="1200">
          <a:solidFill>
            <a:srgbClr val="003161"/>
          </a:solidFill>
          <a:latin typeface="Calibri"/>
          <a:ea typeface="+mn-ea"/>
          <a:cs typeface="Calibri"/>
        </a:defRPr>
      </a:lvl1pPr>
      <a:lvl2pPr marL="417899" indent="-160730" algn="l" defTabSz="257169" rtl="0" eaLnBrk="1" latinLnBrk="0" hangingPunct="1">
        <a:spcBef>
          <a:spcPct val="20000"/>
        </a:spcBef>
        <a:buFont typeface="Arial"/>
        <a:buChar char="–"/>
        <a:defRPr sz="1350" b="0" i="0" u="none" kern="1200">
          <a:solidFill>
            <a:srgbClr val="003161"/>
          </a:solidFill>
          <a:latin typeface="+mn-lt"/>
          <a:ea typeface="+mn-ea"/>
          <a:cs typeface="+mn-cs"/>
        </a:defRPr>
      </a:lvl2pPr>
      <a:lvl3pPr marL="642922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rgbClr val="003161"/>
          </a:solidFill>
          <a:latin typeface="+mn-lt"/>
          <a:ea typeface="+mn-ea"/>
          <a:cs typeface="+mn-cs"/>
        </a:defRPr>
      </a:lvl3pPr>
      <a:lvl4pPr marL="900090" indent="-128585" algn="l" defTabSz="257169" rtl="0" eaLnBrk="1" latinLnBrk="0" hangingPunct="1">
        <a:spcBef>
          <a:spcPct val="20000"/>
        </a:spcBef>
        <a:buFont typeface="Arial"/>
        <a:buChar char="–"/>
        <a:defRPr sz="900" kern="1200">
          <a:solidFill>
            <a:srgbClr val="003161"/>
          </a:solidFill>
          <a:latin typeface="+mn-lt"/>
          <a:ea typeface="+mn-ea"/>
          <a:cs typeface="+mn-cs"/>
        </a:defRPr>
      </a:lvl4pPr>
      <a:lvl5pPr marL="1157258" indent="-128585" algn="l" defTabSz="257169" rtl="0" eaLnBrk="1" latinLnBrk="0" hangingPunct="1">
        <a:spcBef>
          <a:spcPct val="20000"/>
        </a:spcBef>
        <a:buFont typeface="Arial"/>
        <a:buChar char="»"/>
        <a:defRPr sz="900" kern="1200">
          <a:solidFill>
            <a:srgbClr val="003161"/>
          </a:solidFill>
          <a:latin typeface="+mn-lt"/>
          <a:ea typeface="+mn-ea"/>
          <a:cs typeface="+mn-cs"/>
        </a:defRPr>
      </a:lvl5pPr>
      <a:lvl6pPr marL="1414427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25716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8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25716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1544638"/>
            <a:ext cx="77724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b="0">
                <a:latin typeface="Times New Roman" charset="0"/>
              </a:defRPr>
            </a:lvl1pPr>
          </a:lstStyle>
          <a:p>
            <a:pPr fontAlgn="base">
              <a:spcAft>
                <a:spcPct val="0"/>
              </a:spcAft>
            </a:pPr>
            <a:fld id="{882B2EA9-3E92-EC45-AB8E-32B69A86CF57}" type="slidenum">
              <a:rPr lang="en-US" sz="1400">
                <a:solidFill>
                  <a:srgbClr val="000000"/>
                </a:solidFill>
                <a:ea typeface="ＭＳ Ｐゴシック" charset="0"/>
              </a:rPr>
              <a:pPr fontAlgn="base">
                <a:spcAft>
                  <a:spcPct val="0"/>
                </a:spcAft>
              </a:pPr>
              <a:t>‹#›</a:t>
            </a:fld>
            <a:endParaRPr lang="en-US" sz="1400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52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ransition spd="med">
    <p:pull dir="l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i="1">
          <a:solidFill>
            <a:srgbClr val="800000"/>
          </a:solidFill>
          <a:latin typeface="Georgia" pitchFamily="18" charset="0"/>
        </a:defRPr>
      </a:lvl9pPr>
    </p:titleStyle>
    <p:bodyStyle>
      <a:lvl1pPr marL="460375" indent="-460375" algn="l" rtl="0" eaLnBrk="0" fontAlgn="base" hangingPunct="0">
        <a:spcBef>
          <a:spcPct val="50000"/>
        </a:spcBef>
        <a:spcAft>
          <a:spcPct val="0"/>
        </a:spcAft>
        <a:buSzPct val="90000"/>
        <a:buFont typeface="Monotype Sorts" charset="0"/>
        <a:buChar char="o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974725" indent="-400050" algn="l" rtl="0" eaLnBrk="0" fontAlgn="base" hangingPunct="0">
        <a:spcBef>
          <a:spcPct val="50000"/>
        </a:spcBef>
        <a:spcAft>
          <a:spcPct val="0"/>
        </a:spcAft>
        <a:buSzPct val="85000"/>
        <a:buFont typeface="Monotype Sorts" charset="0"/>
        <a:buChar char="t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368425" indent="-279400" algn="l" rtl="0" eaLnBrk="0" fontAlgn="base" hangingPunct="0">
        <a:spcBef>
          <a:spcPct val="50000"/>
        </a:spcBef>
        <a:spcAft>
          <a:spcPct val="0"/>
        </a:spcAft>
        <a:buSzPct val="75000"/>
        <a:buFont typeface="Monotype Sorts" charset="0"/>
        <a:buChar char="S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773238" indent="-290513" algn="l" rtl="0" eaLnBrk="0" fontAlgn="base" hangingPunct="0">
        <a:spcBef>
          <a:spcPct val="5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1685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6257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829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401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97325" indent="-280988" algn="l" rtl="0" eaLnBrk="0" fontAlgn="base" hangingPunct="0">
        <a:spcBef>
          <a:spcPct val="5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04/12/were-in-this-together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.xml"/><Relationship Id="rId6" Type="http://schemas.openxmlformats.org/officeDocument/2006/relationships/image" Target="../media/image38.jpeg"/><Relationship Id="rId11" Type="http://schemas.openxmlformats.org/officeDocument/2006/relationships/image" Target="../media/image43.png"/><Relationship Id="rId5" Type="http://schemas.openxmlformats.org/officeDocument/2006/relationships/image" Target="../media/image37.jpe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5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0.emf"/><Relationship Id="rId4" Type="http://schemas.openxmlformats.org/officeDocument/2006/relationships/oleObject" Target="../embeddings/oleObject1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pixabay.com/en/gps-color-locator-map-online-2845363/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hyperlink" Target="http://www.instituteforsupplymanagement.org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pics.org/" TargetMode="External"/><Relationship Id="rId5" Type="http://schemas.openxmlformats.org/officeDocument/2006/relationships/hyperlink" Target="http://www.cscmp.org/" TargetMode="External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9226" y="1513556"/>
            <a:ext cx="5524774" cy="1642535"/>
          </a:xfrm>
        </p:spPr>
        <p:txBody>
          <a:bodyPr>
            <a:normAutofit/>
          </a:bodyPr>
          <a:lstStyle/>
          <a:p>
            <a:r>
              <a:rPr lang="en-US" sz="2026" i="1" dirty="0"/>
              <a:t>MGT 608 – Information and Supply Chain Systems</a:t>
            </a:r>
            <a:br>
              <a:rPr lang="en-US" sz="2026" i="1" dirty="0"/>
            </a:br>
            <a:br>
              <a:rPr lang="en-US" sz="2026" i="1" dirty="0"/>
            </a:br>
            <a:r>
              <a:rPr lang="en-US" sz="2026" i="1" dirty="0"/>
              <a:t>Week 4, Lesson 2</a:t>
            </a:r>
            <a:br>
              <a:rPr lang="en-US" sz="2026" i="1" dirty="0"/>
            </a:br>
            <a:br>
              <a:rPr lang="en-US" sz="2026" dirty="0"/>
            </a:br>
            <a:br>
              <a:rPr lang="en-US" sz="2026" dirty="0"/>
            </a:br>
            <a:endParaRPr lang="en-US" sz="2026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Supply Chain Management</a:t>
            </a:r>
          </a:p>
        </p:txBody>
      </p:sp>
    </p:spTree>
    <p:extLst>
      <p:ext uri="{BB962C8B-B14F-4D97-AF65-F5344CB8AC3E}">
        <p14:creationId xmlns:p14="http://schemas.microsoft.com/office/powerpoint/2010/main" val="3832425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 of Week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Chapter 11: Transportation</a:t>
            </a:r>
          </a:p>
          <a:p>
            <a:pPr lvl="0"/>
            <a:r>
              <a:rPr lang="en-US" sz="2400" dirty="0"/>
              <a:t>Chapter 12:  Supply Chain Management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3668C-9839-4752-8546-A0E5A7EFB7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3124200"/>
            <a:ext cx="2084832" cy="262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74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84B2-0C91-458D-B4F2-9A1E5067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Review of Facility Location </a:t>
            </a:r>
          </a:p>
        </p:txBody>
      </p:sp>
      <p:pic>
        <p:nvPicPr>
          <p:cNvPr id="5" name="Content Placeholder 4" descr="A close up of a sign&#10;&#10;Description automatically generated">
            <a:extLst>
              <a:ext uri="{FF2B5EF4-FFF2-40B4-BE49-F238E27FC236}">
                <a16:creationId xmlns:a16="http://schemas.microsoft.com/office/drawing/2014/main" id="{1783D782-0166-4137-8994-9B2D4BA63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3433011"/>
            <a:ext cx="1943100" cy="1943100"/>
          </a:xfrm>
        </p:spPr>
      </p:pic>
    </p:spTree>
    <p:extLst>
      <p:ext uri="{BB962C8B-B14F-4D97-AF65-F5344CB8AC3E}">
        <p14:creationId xmlns:p14="http://schemas.microsoft.com/office/powerpoint/2010/main" val="944893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59" y="206352"/>
            <a:ext cx="8382000" cy="716295"/>
          </a:xfrm>
        </p:spPr>
        <p:txBody>
          <a:bodyPr>
            <a:noAutofit/>
          </a:bodyPr>
          <a:lstStyle/>
          <a:p>
            <a:pPr lvl="0" defTabSz="914400">
              <a:defRPr/>
            </a:pPr>
            <a:r>
              <a:rPr lang="en-US" altLang="en-US" sz="4000" b="1" kern="0" dirty="0">
                <a:solidFill>
                  <a:srgbClr val="007FA3"/>
                </a:solidFill>
                <a:latin typeface="+mj-lt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Contemporary Logistics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57200" y="899183"/>
            <a:ext cx="8229600" cy="478970"/>
          </a:xfrm>
        </p:spPr>
        <p:txBody>
          <a:bodyPr/>
          <a:lstStyle/>
          <a:p>
            <a:r>
              <a:rPr lang="en-US" sz="2800" dirty="0"/>
              <a:t>Twelfth Edition</a:t>
            </a:r>
          </a:p>
        </p:txBody>
      </p:sp>
      <p:pic>
        <p:nvPicPr>
          <p:cNvPr id="9" name="Object 1" descr="Written by Paul R. Murphy Jr. and A. Michael Knemeyer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35" y="1538412"/>
            <a:ext cx="3528565" cy="4373563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328376" y="2070984"/>
            <a:ext cx="2438400" cy="735707"/>
          </a:xfrm>
        </p:spPr>
        <p:txBody>
          <a:bodyPr/>
          <a:lstStyle/>
          <a:p>
            <a:pPr algn="ctr"/>
            <a:r>
              <a:rPr lang="en-US" sz="3600" b="1" dirty="0"/>
              <a:t>Chapter 12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472247" y="3201250"/>
            <a:ext cx="4150659" cy="1047886"/>
          </a:xfrm>
        </p:spPr>
        <p:txBody>
          <a:bodyPr/>
          <a:lstStyle/>
          <a:p>
            <a:pPr algn="ctr"/>
            <a:r>
              <a:rPr lang="en-US" sz="3000" dirty="0"/>
              <a:t>The Supply Chain Management Concept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2532545" y="6379484"/>
            <a:ext cx="5221941" cy="249916"/>
          </a:xfrm>
        </p:spPr>
        <p:txBody>
          <a:bodyPr>
            <a:noAutofit/>
          </a:bodyPr>
          <a:lstStyle/>
          <a:p>
            <a:r>
              <a:rPr lang="en-US" dirty="0"/>
              <a:t>Copyright © 2018, 2015, 2011 Pearson Education, Inc. All Rights Reserved.</a:t>
            </a:r>
          </a:p>
          <a:p>
            <a:endParaRPr lang="en-US" sz="1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5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563880"/>
          </a:xfrm>
        </p:spPr>
        <p:txBody>
          <a:bodyPr/>
          <a:lstStyle/>
          <a:p>
            <a:r>
              <a:rPr lang="en-US" b="1" dirty="0"/>
              <a:t>Learning Objectives 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609600" y="1371600"/>
            <a:ext cx="8077200" cy="4602163"/>
          </a:xfrm>
        </p:spPr>
        <p:txBody>
          <a:bodyPr/>
          <a:lstStyle/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b="1" dirty="0">
                <a:solidFill>
                  <a:srgbClr val="007FA3"/>
                </a:solidFill>
              </a:rPr>
              <a:t>1</a:t>
            </a:r>
            <a:r>
              <a:rPr lang="en-US" dirty="0"/>
              <a:t>  </a:t>
            </a:r>
            <a:r>
              <a:rPr lang="en-US" altLang="en-US" dirty="0"/>
              <a:t>To explain the concept of supply chains and how the network of inter-organizational relationships is managed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2</a:t>
            </a:r>
            <a:r>
              <a:rPr lang="en-US" dirty="0"/>
              <a:t>  </a:t>
            </a:r>
            <a:r>
              <a:rPr lang="en-US" altLang="en-US" dirty="0"/>
              <a:t>To summarize supply chain process frameworks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rgbClr val="007FA3"/>
                </a:solidFill>
              </a:rPr>
              <a:t>3</a:t>
            </a:r>
            <a:r>
              <a:rPr lang="en-US" dirty="0"/>
              <a:t>  To illustrate potential enablers of supply chain management implementation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4</a:t>
            </a:r>
            <a:r>
              <a:rPr lang="en-US" dirty="0"/>
              <a:t>  </a:t>
            </a:r>
            <a:r>
              <a:rPr lang="en-US" altLang="en-US" dirty="0"/>
              <a:t>To illustrate potential barriers to supply chain management implementation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None/>
            </a:pPr>
            <a:r>
              <a:rPr lang="en-US" b="1" dirty="0">
                <a:solidFill>
                  <a:srgbClr val="007FA3"/>
                </a:solidFill>
              </a:rPr>
              <a:t>5</a:t>
            </a:r>
            <a:r>
              <a:rPr lang="en-US" dirty="0"/>
              <a:t>  </a:t>
            </a:r>
            <a:r>
              <a:rPr lang="en-US" altLang="en-US" dirty="0"/>
              <a:t>To compare optional approaches for supply chain integration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6</a:t>
            </a:r>
            <a:r>
              <a:rPr lang="en-US" dirty="0"/>
              <a:t>  To understand the evolution of Supply Chain Management from its roots in Logistics.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7  </a:t>
            </a:r>
            <a:r>
              <a:rPr lang="en-US" dirty="0"/>
              <a:t>To understand the role of technology in success of Supply Chain Management.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8  </a:t>
            </a:r>
            <a:r>
              <a:rPr lang="en-US" dirty="0"/>
              <a:t>To distinguish the difference from business functions and business processes.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9</a:t>
            </a:r>
            <a:r>
              <a:rPr lang="en-US" dirty="0"/>
              <a:t>  To explain the implementation of the Partnership Model and its six business relationship types.</a:t>
            </a:r>
          </a:p>
          <a:p>
            <a:pPr marL="393700" indent="-39370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7FA3"/>
                </a:solidFill>
              </a:rPr>
              <a:t>10 </a:t>
            </a:r>
            <a:r>
              <a:rPr lang="en-US" dirty="0"/>
              <a:t>To consider future innovations to further enhance effectiveness and efficiency through the continued evolution of Supply Chain Management.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altLang="en-US" dirty="0"/>
              <a:t> 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‪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1973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82000" cy="626852"/>
          </a:xfrm>
        </p:spPr>
        <p:txBody>
          <a:bodyPr/>
          <a:lstStyle/>
          <a:p>
            <a:r>
              <a:rPr lang="en-US" sz="3000" dirty="0"/>
              <a:t>Evolution of Supply Chain Management </a:t>
            </a:r>
            <a:r>
              <a:rPr lang="en-US" sz="1800" b="0" dirty="0"/>
              <a:t>(1 of 7)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4754563"/>
          </a:xfrm>
        </p:spPr>
        <p:txBody>
          <a:bodyPr/>
          <a:lstStyle/>
          <a:p>
            <a:r>
              <a:rPr lang="en-US" altLang="en-US" sz="2400" dirty="0"/>
              <a:t>Relatively young concept—rarely mentioned prior to 1990</a:t>
            </a:r>
          </a:p>
          <a:p>
            <a:r>
              <a:rPr lang="en-US" altLang="en-US" sz="2400" dirty="0"/>
              <a:t>Recognition grew when value could be found in coordinating various business functions</a:t>
            </a:r>
          </a:p>
          <a:p>
            <a:r>
              <a:rPr lang="en-US" altLang="en-US" sz="2400" dirty="0"/>
              <a:t>SCM philosophy: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Coordinate not only within organizations, but also across organizations</a:t>
            </a:r>
          </a:p>
          <a:p>
            <a:pPr marL="577850" lvl="1">
              <a:buFont typeface="Wingdings" panose="05000000000000000000" pitchFamily="2" charset="2"/>
              <a:buChar char="§"/>
            </a:pPr>
            <a:endParaRPr lang="en-US" altLang="en-US" sz="2400" dirty="0"/>
          </a:p>
          <a:p>
            <a:pPr marL="577850" lvl="1">
              <a:buFont typeface="Wingdings" panose="05000000000000000000" pitchFamily="2" charset="2"/>
              <a:buChar char="§"/>
            </a:pPr>
            <a:endParaRPr lang="en-US" altLang="en-US" sz="2400" dirty="0"/>
          </a:p>
          <a:p>
            <a:pPr marL="577850" lvl="1">
              <a:buFont typeface="Wingdings" panose="05000000000000000000" pitchFamily="2" charset="2"/>
              <a:buChar char="§"/>
            </a:pPr>
            <a:endParaRPr lang="en-US" altLang="en-US" sz="2400" dirty="0"/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b="1" dirty="0">
                <a:solidFill>
                  <a:srgbClr val="C00000"/>
                </a:solidFill>
              </a:rPr>
              <a:t>Cross-functional    </a:t>
            </a:r>
            <a:r>
              <a:rPr lang="en-US" altLang="en-US" sz="2400" b="1" dirty="0">
                <a:solidFill>
                  <a:srgbClr val="C00000"/>
                </a:solidFill>
                <a:sym typeface="Wingdings" panose="05000000000000000000" pitchFamily="2" charset="2"/>
              </a:rPr>
              <a:t>    Inter-firm</a:t>
            </a:r>
            <a:endParaRPr lang="en-US" altLang="en-US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6939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626852"/>
          </a:xfrm>
        </p:spPr>
        <p:txBody>
          <a:bodyPr/>
          <a:lstStyle/>
          <a:p>
            <a:r>
              <a:rPr lang="en-US" sz="3000" dirty="0"/>
              <a:t>Definition of Supply Chain Management </a:t>
            </a:r>
            <a:r>
              <a:rPr lang="en-US" sz="2000" b="0" dirty="0"/>
              <a:t>(2 of 7)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3295" y="1447800"/>
            <a:ext cx="8153400" cy="46021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A supply chain</a:t>
            </a:r>
            <a:r>
              <a:rPr lang="en-US" sz="2400" b="1" dirty="0">
                <a:solidFill>
                  <a:srgbClr val="1E6DE2"/>
                </a:solidFill>
              </a:rPr>
              <a:t> </a:t>
            </a:r>
            <a:r>
              <a:rPr lang="en-US" sz="2400" dirty="0"/>
              <a:t>can be liberally viewed as a combination of </a:t>
            </a:r>
            <a:r>
              <a:rPr lang="en-US" sz="2400" u="sng" dirty="0"/>
              <a:t>processes</a:t>
            </a:r>
            <a:r>
              <a:rPr lang="en-US" sz="2400" dirty="0"/>
              <a:t>, </a:t>
            </a:r>
            <a:r>
              <a:rPr lang="en-US" sz="2400" u="sng" dirty="0"/>
              <a:t>functions</a:t>
            </a:r>
            <a:r>
              <a:rPr lang="en-US" sz="2400" dirty="0"/>
              <a:t>, </a:t>
            </a:r>
            <a:r>
              <a:rPr lang="en-US" sz="2400" u="sng" dirty="0"/>
              <a:t>activities</a:t>
            </a:r>
            <a:r>
              <a:rPr lang="en-US" sz="2400" dirty="0"/>
              <a:t>, </a:t>
            </a:r>
            <a:r>
              <a:rPr lang="en-US" sz="2400" u="sng" dirty="0"/>
              <a:t>relationships</a:t>
            </a:r>
            <a:r>
              <a:rPr lang="en-US" sz="2400" dirty="0"/>
              <a:t>, and </a:t>
            </a:r>
            <a:r>
              <a:rPr lang="en-US" sz="2400" u="sng" dirty="0"/>
              <a:t>pathways</a:t>
            </a:r>
            <a:r>
              <a:rPr lang="en-US" sz="2400" dirty="0"/>
              <a:t> along which products, services, information, and financial transactions move in and between enterprises </a:t>
            </a:r>
            <a:r>
              <a:rPr lang="en-US" sz="2400" u="sng" dirty="0"/>
              <a:t>from original producer to ultimate end-user or consumer</a:t>
            </a:r>
            <a:r>
              <a:rPr lang="en-US" sz="2400" dirty="0"/>
              <a:t>.</a:t>
            </a:r>
            <a:r>
              <a:rPr lang="en-US" sz="2400" baseline="30000" dirty="0"/>
              <a:t>1</a:t>
            </a:r>
          </a:p>
          <a:p>
            <a:pPr>
              <a:defRPr/>
            </a:pPr>
            <a:endParaRPr lang="en-US" sz="2800" baseline="30000" dirty="0"/>
          </a:p>
          <a:p>
            <a:pPr marL="0" indent="0">
              <a:buNone/>
              <a:defRPr/>
            </a:pPr>
            <a:endParaRPr lang="en-US" sz="2400" baseline="30000" dirty="0"/>
          </a:p>
          <a:p>
            <a:pPr marL="0" indent="0">
              <a:buNone/>
            </a:pPr>
            <a:endParaRPr lang="en-US" sz="1000" baseline="30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000" baseline="30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000" baseline="30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000" baseline="30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000" baseline="300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1200" baseline="30000" dirty="0">
                <a:solidFill>
                  <a:schemeClr val="tx2"/>
                </a:solidFill>
              </a:rPr>
              <a:t>1</a:t>
            </a:r>
            <a:r>
              <a:rPr lang="en-US" sz="1200" dirty="0"/>
              <a:t>John Gattorna, “Supply Chains Are the Business,” </a:t>
            </a:r>
            <a:r>
              <a:rPr lang="en-US" sz="1200" i="1" dirty="0"/>
              <a:t>Supply Chain Management Review </a:t>
            </a:r>
            <a:r>
              <a:rPr lang="en-US" sz="1200" dirty="0"/>
              <a:t>10, no. 6 (2006): 42–49.</a:t>
            </a:r>
            <a:br>
              <a:rPr lang="en-US" sz="1000" dirty="0"/>
            </a:br>
            <a:endParaRPr lang="en-US" sz="10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96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0" y="344065"/>
            <a:ext cx="6858000" cy="1097280"/>
          </a:xfrm>
        </p:spPr>
        <p:txBody>
          <a:bodyPr/>
          <a:lstStyle/>
          <a:p>
            <a:r>
              <a:rPr lang="en-US" dirty="0"/>
              <a:t>Figure 1: Different Supply Chain Configurations</a:t>
            </a:r>
            <a:endParaRPr lang="en-US" b="1" dirty="0"/>
          </a:p>
        </p:txBody>
      </p:sp>
      <p:pic>
        <p:nvPicPr>
          <p:cNvPr id="2" name="Object 1" descr="Different Supply Chain Configurations" title="Figure 5.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752600"/>
            <a:ext cx="8629751" cy="1447800"/>
          </a:xfrm>
          <a:prstGeom prst="rect">
            <a:avLst/>
          </a:prstGeom>
        </p:spPr>
      </p:pic>
      <p:pic>
        <p:nvPicPr>
          <p:cNvPr id="4" name="Object 1" descr="Different Supply Chain Configurations" title="Figure 5.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752600"/>
            <a:ext cx="8629751" cy="2667000"/>
          </a:xfrm>
          <a:prstGeom prst="rect">
            <a:avLst/>
          </a:prstGeom>
        </p:spPr>
      </p:pic>
      <p:pic>
        <p:nvPicPr>
          <p:cNvPr id="5" name="Object 1" descr="Different Supply Chain Configurations" title="Figure 5.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1752600"/>
            <a:ext cx="862975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4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382000" cy="626852"/>
          </a:xfrm>
        </p:spPr>
        <p:txBody>
          <a:bodyPr/>
          <a:lstStyle/>
          <a:p>
            <a:r>
              <a:rPr lang="en-US" sz="3000" dirty="0"/>
              <a:t>Evolution of Supply Chain Management </a:t>
            </a:r>
            <a:r>
              <a:rPr lang="en-US" sz="1800" b="0" dirty="0"/>
              <a:t>(3 of 7)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4525963"/>
          </a:xfrm>
        </p:spPr>
        <p:txBody>
          <a:bodyPr/>
          <a:lstStyle/>
          <a:p>
            <a:pPr marL="349250" indent="-349250">
              <a:defRPr/>
            </a:pPr>
            <a:r>
              <a:rPr lang="en-US" sz="2400" dirty="0"/>
              <a:t>Supply chains </a:t>
            </a:r>
          </a:p>
          <a:p>
            <a:pPr marL="685800" lvl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Some are more complex than others</a:t>
            </a:r>
          </a:p>
          <a:p>
            <a:pPr marL="685800" lvl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Customers are an integral component regardless of complexity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2497" y="4395036"/>
            <a:ext cx="2898103" cy="1633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4302475"/>
            <a:ext cx="365760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“chain” a good analogy?</a:t>
            </a:r>
          </a:p>
        </p:txBody>
      </p:sp>
      <p:pic>
        <p:nvPicPr>
          <p:cNvPr id="6" name="Object 1" descr="Different Supply Chain Configurations" title="Figure 5.1">
            <a:extLst>
              <a:ext uri="{FF2B5EF4-FFF2-40B4-BE49-F238E27FC236}">
                <a16:creationId xmlns:a16="http://schemas.microsoft.com/office/drawing/2014/main" id="{E41503C1-5720-4EDB-89B3-265BE276EE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971800"/>
            <a:ext cx="8629751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B70531-BC2E-43E0-9697-4B39132165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3748" y="4367842"/>
            <a:ext cx="2710611" cy="20329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8934B9-FDEE-4C04-9E5C-6E2F5BFF7F0B}"/>
              </a:ext>
            </a:extLst>
          </p:cNvPr>
          <p:cNvSpPr txBox="1"/>
          <p:nvPr/>
        </p:nvSpPr>
        <p:spPr>
          <a:xfrm>
            <a:off x="1676400" y="5320687"/>
            <a:ext cx="365760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supply “network” is probably a better term!</a:t>
            </a:r>
          </a:p>
        </p:txBody>
      </p:sp>
    </p:spTree>
    <p:extLst>
      <p:ext uri="{BB962C8B-B14F-4D97-AF65-F5344CB8AC3E}">
        <p14:creationId xmlns:p14="http://schemas.microsoft.com/office/powerpoint/2010/main" val="182709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703052"/>
          </a:xfrm>
        </p:spPr>
        <p:txBody>
          <a:bodyPr/>
          <a:lstStyle/>
          <a:p>
            <a:r>
              <a:rPr lang="en-US" sz="3000" dirty="0"/>
              <a:t>Evolution of Supply Chain Management </a:t>
            </a:r>
            <a:r>
              <a:rPr lang="en-US" sz="1800" b="0" dirty="0"/>
              <a:t>(6 of 7)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marL="349250" indent="-349250">
              <a:defRPr/>
            </a:pPr>
            <a:r>
              <a:rPr lang="en-US" sz="2400" dirty="0"/>
              <a:t>Successful supply chains</a:t>
            </a:r>
          </a:p>
          <a:p>
            <a:pPr marL="746125" lvl="1" indent="-349250">
              <a:buFont typeface="Wingdings" panose="05000000000000000000" pitchFamily="2" charset="2"/>
              <a:buChar char="§"/>
            </a:pPr>
            <a:r>
              <a:rPr lang="en-US" altLang="en-US" sz="2400" dirty="0"/>
              <a:t>Adopt an enterprise-to-enterprise point of view</a:t>
            </a:r>
          </a:p>
          <a:p>
            <a:pPr marL="746125" lvl="1" indent="-349250">
              <a:buFont typeface="Wingdings" panose="05000000000000000000" pitchFamily="2" charset="2"/>
              <a:buChar char="§"/>
            </a:pPr>
            <a:r>
              <a:rPr lang="en-US" altLang="en-US" sz="2400" dirty="0"/>
              <a:t>Adopt behaviors that haven’t traditionally been associated with buyer–seller interactions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401495"/>
            <a:ext cx="4191000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Logistics is where companies trade goods, therefore the primary interface between companies was the foundation to evolve SCM.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71A085-AB34-47C2-B7ED-67911EE9461C}"/>
              </a:ext>
            </a:extLst>
          </p:cNvPr>
          <p:cNvSpPr txBox="1"/>
          <p:nvPr/>
        </p:nvSpPr>
        <p:spPr>
          <a:xfrm>
            <a:off x="4724400" y="2971800"/>
            <a:ext cx="4191000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Joint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Information sharing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Collaborative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4336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6852"/>
          </a:xfrm>
        </p:spPr>
        <p:txBody>
          <a:bodyPr/>
          <a:lstStyle/>
          <a:p>
            <a:r>
              <a:rPr lang="en-US" sz="3000" dirty="0"/>
              <a:t>Evolution of Supply Chain Management </a:t>
            </a:r>
            <a:r>
              <a:rPr lang="en-US" sz="1800" b="0" dirty="0"/>
              <a:t>(7 of 7)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pPr marL="288925" indent="-288925">
              <a:defRPr/>
            </a:pPr>
            <a:r>
              <a:rPr lang="en-US" sz="2400" dirty="0"/>
              <a:t>Successful supply chains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Apply a systems approach across all organizations in the supply chain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Interdependencies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Shared goals</a:t>
            </a:r>
          </a:p>
        </p:txBody>
      </p:sp>
    </p:spTree>
    <p:extLst>
      <p:ext uri="{BB962C8B-B14F-4D97-AF65-F5344CB8AC3E}">
        <p14:creationId xmlns:p14="http://schemas.microsoft.com/office/powerpoint/2010/main" val="290462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097280"/>
          </a:xfrm>
        </p:spPr>
        <p:txBody>
          <a:bodyPr/>
          <a:lstStyle/>
          <a:p>
            <a:r>
              <a:rPr lang="en-US" sz="3000" dirty="0"/>
              <a:t>Supply Chain Management Process Frameworks </a:t>
            </a:r>
            <a:r>
              <a:rPr lang="en-US" sz="1800" b="0" dirty="0"/>
              <a:t>(1 of 6)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8001000" cy="4602163"/>
          </a:xfrm>
        </p:spPr>
        <p:txBody>
          <a:bodyPr/>
          <a:lstStyle/>
          <a:p>
            <a:pPr>
              <a:defRPr/>
            </a:pPr>
            <a:r>
              <a:rPr lang="en-US" altLang="en-US" sz="2400" dirty="0"/>
              <a:t>Two prominent models</a:t>
            </a:r>
          </a:p>
          <a:p>
            <a:pPr marL="577850" lvl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Supply Chain Operations Reference (SCOR) model</a:t>
            </a:r>
          </a:p>
          <a:p>
            <a:pPr marL="577850" lvl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Global Supply Chain Forum (GSCF) model</a:t>
            </a:r>
          </a:p>
          <a:p>
            <a:pPr>
              <a:defRPr/>
            </a:pPr>
            <a:r>
              <a:rPr lang="en-US" sz="2400" dirty="0"/>
              <a:t>A primary distinction between the models is the degree of cross-functional involvement prescribed by each:</a:t>
            </a:r>
          </a:p>
          <a:p>
            <a:pPr marL="577850" lvl="1">
              <a:buFont typeface="Wingdings" panose="05000000000000000000" pitchFamily="2" charset="2"/>
              <a:buChar char="§"/>
              <a:defRPr/>
            </a:pPr>
            <a:r>
              <a:rPr lang="en-US" altLang="en-US" sz="2400" dirty="0"/>
              <a:t>GSCF involves all business functions</a:t>
            </a:r>
          </a:p>
          <a:p>
            <a:pPr marL="977900" lvl="2">
              <a:defRPr/>
            </a:pPr>
            <a:r>
              <a:rPr lang="en-US" altLang="en-US" sz="2400" i="1" dirty="0">
                <a:solidFill>
                  <a:srgbClr val="C00000"/>
                </a:solidFill>
              </a:rPr>
              <a:t>More strategic focused</a:t>
            </a:r>
          </a:p>
          <a:p>
            <a:pPr marL="577850" lvl="1">
              <a:buFont typeface="Wingdings" panose="05000000000000000000" pitchFamily="2" charset="2"/>
              <a:buChar char="§"/>
              <a:defRPr/>
            </a:pPr>
            <a:r>
              <a:rPr lang="en-US" sz="2400" dirty="0"/>
              <a:t>SCOR model focuses on the logistics, operations, and procurement functions</a:t>
            </a:r>
          </a:p>
          <a:p>
            <a:pPr marL="977900" lvl="2">
              <a:defRPr/>
            </a:pPr>
            <a:r>
              <a:rPr lang="en-US" altLang="en-US" sz="2400" i="1" dirty="0">
                <a:solidFill>
                  <a:srgbClr val="C00000"/>
                </a:solidFill>
              </a:rPr>
              <a:t>More operational focused</a:t>
            </a:r>
          </a:p>
        </p:txBody>
      </p:sp>
    </p:spTree>
    <p:extLst>
      <p:ext uri="{BB962C8B-B14F-4D97-AF65-F5344CB8AC3E}">
        <p14:creationId xmlns:p14="http://schemas.microsoft.com/office/powerpoint/2010/main" val="1020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587746"/>
            <a:ext cx="7429500" cy="868680"/>
          </a:xfrm>
        </p:spPr>
        <p:txBody>
          <a:bodyPr/>
          <a:lstStyle/>
          <a:p>
            <a:r>
              <a:rPr lang="en-US" sz="3000" dirty="0"/>
              <a:t>Supply Chain Management Process Frameworks </a:t>
            </a:r>
            <a:r>
              <a:rPr lang="en-US" sz="1800" b="0" dirty="0"/>
              <a:t>(2 of 6)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752600"/>
            <a:ext cx="8077200" cy="4525963"/>
          </a:xfrm>
        </p:spPr>
        <p:txBody>
          <a:bodyPr/>
          <a:lstStyle/>
          <a:p>
            <a:pPr>
              <a:defRPr/>
            </a:pPr>
            <a:r>
              <a:rPr lang="en-US" altLang="en-US" sz="2400" dirty="0"/>
              <a:t>Logistics and SCOR model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Logistics in both sourcing and making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Logistics in delivering and returning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267200"/>
            <a:ext cx="2057400" cy="2122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267200"/>
            <a:ext cx="3760076" cy="21227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FE0E5C-5970-4158-AF7E-B8F0C964C1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94" b="-2558"/>
          <a:stretch/>
        </p:blipFill>
        <p:spPr>
          <a:xfrm>
            <a:off x="2768601" y="4303498"/>
            <a:ext cx="1904999" cy="212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9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9900" y="366342"/>
            <a:ext cx="8382000" cy="1097280"/>
          </a:xfrm>
        </p:spPr>
        <p:txBody>
          <a:bodyPr/>
          <a:lstStyle/>
          <a:p>
            <a:r>
              <a:rPr lang="en-US" sz="3000" dirty="0"/>
              <a:t>Table 1: Six Processes in the APICS Supply Chain Operations Reference (SCOR) Model</a:t>
            </a:r>
            <a:endParaRPr lang="en-US" sz="3000" b="1" dirty="0"/>
          </a:p>
        </p:txBody>
      </p:sp>
      <p:pic>
        <p:nvPicPr>
          <p:cNvPr id="5" name="Object 1" descr="Six Processes in the APICS Supply Chain Operations Reference (SCOR) Model" title="Table 5.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701568"/>
            <a:ext cx="7458075" cy="3749039"/>
          </a:xfrm>
          <a:prstGeom prst="rect">
            <a:avLst/>
          </a:prstGeom>
        </p:spPr>
      </p:pic>
      <p:sp>
        <p:nvSpPr>
          <p:cNvPr id="4" name="Content Placeholder 1"/>
          <p:cNvSpPr/>
          <p:nvPr/>
        </p:nvSpPr>
        <p:spPr>
          <a:xfrm>
            <a:off x="469900" y="5892006"/>
            <a:ext cx="4864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prstClr val="black"/>
                </a:solidFill>
              </a:rPr>
              <a:t>Source: </a:t>
            </a:r>
            <a:r>
              <a:rPr lang="en-US" sz="1200" dirty="0">
                <a:solidFill>
                  <a:prstClr val="black"/>
                </a:solidFill>
              </a:rPr>
              <a:t>APICS SCOR Model, Chicago, IL: APICS (</a:t>
            </a:r>
            <a:r>
              <a:rPr lang="en-US" sz="1200" dirty="0" err="1">
                <a:solidFill>
                  <a:prstClr val="black"/>
                </a:solidFill>
              </a:rPr>
              <a:t>www.apics.org</a:t>
            </a:r>
            <a:r>
              <a:rPr lang="en-US" sz="1200" dirty="0">
                <a:solidFill>
                  <a:prstClr val="black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9308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1200" y="228600"/>
            <a:ext cx="5334001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59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63" y="935038"/>
            <a:ext cx="8772525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68263"/>
            <a:ext cx="9144000" cy="914400"/>
          </a:xfrm>
          <a:prstGeom prst="rect">
            <a:avLst/>
          </a:prstGeom>
          <a:noFill/>
        </p:spPr>
        <p:txBody>
          <a:bodyPr tIns="0" bIns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i="1">
                <a:solidFill>
                  <a:srgbClr val="960037"/>
                </a:solidFill>
                <a:latin typeface="Georgia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960037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Supply Chain Managem</a:t>
            </a: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BB001C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e</a:t>
            </a: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960037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nt</a:t>
            </a:r>
            <a:b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960037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</a:b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+mj-ea"/>
                <a:cs typeface="+mj-cs"/>
              </a:rPr>
              <a:t>Integrating and Managing Business Processes Across the Supply Chain</a:t>
            </a:r>
          </a:p>
        </p:txBody>
      </p:sp>
      <p:sp>
        <p:nvSpPr>
          <p:cNvPr id="6" name="Text Box 78"/>
          <p:cNvSpPr txBox="1">
            <a:spLocks noChangeArrowheads="1"/>
          </p:cNvSpPr>
          <p:nvPr/>
        </p:nvSpPr>
        <p:spPr bwMode="auto">
          <a:xfrm>
            <a:off x="0" y="6594929"/>
            <a:ext cx="90189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Source: Douglas M. Lambert, Editor,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Supply Chain Management: Processes, Partnerships, Performance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Fourth Edition, Ponte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Vedra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Beach, FL: Supply Chain Management Institute, 2014, p. 3.</a:t>
            </a:r>
          </a:p>
        </p:txBody>
      </p:sp>
      <p:sp>
        <p:nvSpPr>
          <p:cNvPr id="2" name="TextBox 1"/>
          <p:cNvSpPr txBox="1"/>
          <p:nvPr/>
        </p:nvSpPr>
        <p:spPr>
          <a:xfrm rot="20619712">
            <a:off x="3488666" y="5433575"/>
            <a:ext cx="5715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The world as it should be.</a:t>
            </a:r>
          </a:p>
        </p:txBody>
      </p:sp>
    </p:spTree>
    <p:extLst>
      <p:ext uri="{BB962C8B-B14F-4D97-AF65-F5344CB8AC3E}">
        <p14:creationId xmlns:p14="http://schemas.microsoft.com/office/powerpoint/2010/main" val="137659936"/>
      </p:ext>
    </p:extLst>
  </p:cSld>
  <p:clrMapOvr>
    <a:masterClrMapping/>
  </p:clrMapOvr>
  <p:transition spd="med">
    <p:pull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38175" y="152400"/>
            <a:ext cx="8045450" cy="663575"/>
          </a:xfrm>
        </p:spPr>
        <p:txBody>
          <a:bodyPr/>
          <a:lstStyle/>
          <a:p>
            <a:r>
              <a:rPr lang="en-US" sz="3200" b="1">
                <a:latin typeface="Georgia" charset="0"/>
              </a:rPr>
              <a:t>Processes Need to Be Standardized to Avoid Disconnects</a:t>
            </a:r>
          </a:p>
        </p:txBody>
      </p:sp>
      <p:grpSp>
        <p:nvGrpSpPr>
          <p:cNvPr id="16387" name="Group 87"/>
          <p:cNvGrpSpPr>
            <a:grpSpLocks/>
          </p:cNvGrpSpPr>
          <p:nvPr/>
        </p:nvGrpSpPr>
        <p:grpSpPr bwMode="auto">
          <a:xfrm>
            <a:off x="733425" y="1112838"/>
            <a:ext cx="7821613" cy="5446713"/>
            <a:chOff x="462" y="701"/>
            <a:chExt cx="4927" cy="3431"/>
          </a:xfrm>
        </p:grpSpPr>
        <p:sp>
          <p:nvSpPr>
            <p:cNvPr id="16388" name="Oval 4"/>
            <p:cNvSpPr>
              <a:spLocks noChangeArrowheads="1"/>
            </p:cNvSpPr>
            <p:nvPr/>
          </p:nvSpPr>
          <p:spPr bwMode="auto">
            <a:xfrm>
              <a:off x="1611" y="1238"/>
              <a:ext cx="2620" cy="794"/>
            </a:xfrm>
            <a:prstGeom prst="ellipse">
              <a:avLst/>
            </a:prstGeom>
            <a:solidFill>
              <a:srgbClr val="C0C0C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89" name="AutoShape 5"/>
            <p:cNvSpPr>
              <a:spLocks noChangeArrowheads="1"/>
            </p:cNvSpPr>
            <p:nvPr/>
          </p:nvSpPr>
          <p:spPr bwMode="auto">
            <a:xfrm>
              <a:off x="2597" y="1252"/>
              <a:ext cx="749" cy="920"/>
            </a:xfrm>
            <a:prstGeom prst="can">
              <a:avLst>
                <a:gd name="adj" fmla="val 30708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0" name="AutoShape 6"/>
            <p:cNvSpPr>
              <a:spLocks noChangeArrowheads="1"/>
            </p:cNvSpPr>
            <p:nvPr/>
          </p:nvSpPr>
          <p:spPr bwMode="auto">
            <a:xfrm>
              <a:off x="1841" y="1368"/>
              <a:ext cx="824" cy="920"/>
            </a:xfrm>
            <a:prstGeom prst="can">
              <a:avLst>
                <a:gd name="adj" fmla="val 27913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1" name="AutoShape 7"/>
            <p:cNvSpPr>
              <a:spLocks noChangeArrowheads="1"/>
            </p:cNvSpPr>
            <p:nvPr/>
          </p:nvSpPr>
          <p:spPr bwMode="auto">
            <a:xfrm>
              <a:off x="3250" y="1363"/>
              <a:ext cx="749" cy="919"/>
            </a:xfrm>
            <a:prstGeom prst="can">
              <a:avLst>
                <a:gd name="adj" fmla="val 30674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2" name="AutoShape 8"/>
            <p:cNvSpPr>
              <a:spLocks noChangeArrowheads="1"/>
            </p:cNvSpPr>
            <p:nvPr/>
          </p:nvSpPr>
          <p:spPr bwMode="auto">
            <a:xfrm>
              <a:off x="3294" y="1626"/>
              <a:ext cx="750" cy="920"/>
            </a:xfrm>
            <a:prstGeom prst="can">
              <a:avLst>
                <a:gd name="adj" fmla="val 30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2757" y="1292"/>
              <a:ext cx="42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Logistics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3403" y="1405"/>
              <a:ext cx="4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Marketing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3475" y="1693"/>
              <a:ext cx="3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Finance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396" name="Oval 12"/>
            <p:cNvSpPr>
              <a:spLocks noChangeArrowheads="1"/>
            </p:cNvSpPr>
            <p:nvPr/>
          </p:nvSpPr>
          <p:spPr bwMode="auto">
            <a:xfrm>
              <a:off x="1631" y="3739"/>
              <a:ext cx="2567" cy="393"/>
            </a:xfrm>
            <a:prstGeom prst="ellipse">
              <a:avLst/>
            </a:prstGeom>
            <a:solidFill>
              <a:srgbClr val="777777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7" name="AutoShape 13"/>
            <p:cNvSpPr>
              <a:spLocks noChangeArrowheads="1"/>
            </p:cNvSpPr>
            <p:nvPr/>
          </p:nvSpPr>
          <p:spPr bwMode="auto">
            <a:xfrm>
              <a:off x="4785" y="1468"/>
              <a:ext cx="593" cy="2600"/>
            </a:xfrm>
            <a:prstGeom prst="can">
              <a:avLst>
                <a:gd name="adj" fmla="val 53913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398" name="Rectangle 14"/>
            <p:cNvSpPr>
              <a:spLocks noChangeArrowheads="1"/>
            </p:cNvSpPr>
            <p:nvPr/>
          </p:nvSpPr>
          <p:spPr bwMode="auto">
            <a:xfrm>
              <a:off x="1819" y="866"/>
              <a:ext cx="12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grpSp>
          <p:nvGrpSpPr>
            <p:cNvPr id="16399" name="Group 15"/>
            <p:cNvGrpSpPr>
              <a:grpSpLocks/>
            </p:cNvGrpSpPr>
            <p:nvPr/>
          </p:nvGrpSpPr>
          <p:grpSpPr bwMode="auto">
            <a:xfrm>
              <a:off x="583" y="1191"/>
              <a:ext cx="384" cy="228"/>
              <a:chOff x="425" y="1000"/>
              <a:chExt cx="354" cy="212"/>
            </a:xfrm>
          </p:grpSpPr>
          <p:sp>
            <p:nvSpPr>
              <p:cNvPr id="16469" name="Rectangle 16"/>
              <p:cNvSpPr>
                <a:spLocks noChangeArrowheads="1"/>
              </p:cNvSpPr>
              <p:nvPr/>
            </p:nvSpPr>
            <p:spPr bwMode="auto">
              <a:xfrm>
                <a:off x="484" y="1000"/>
                <a:ext cx="23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Tier 2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endParaRPr>
              </a:p>
            </p:txBody>
          </p:sp>
          <p:sp>
            <p:nvSpPr>
              <p:cNvPr id="16470" name="Rectangle 17"/>
              <p:cNvSpPr>
                <a:spLocks noChangeArrowheads="1"/>
              </p:cNvSpPr>
              <p:nvPr/>
            </p:nvSpPr>
            <p:spPr bwMode="auto">
              <a:xfrm>
                <a:off x="425" y="1104"/>
                <a:ext cx="35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Supplier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endParaRPr>
              </a:p>
            </p:txBody>
          </p:sp>
        </p:grpSp>
        <p:sp>
          <p:nvSpPr>
            <p:cNvPr id="16400" name="AutoShape 18"/>
            <p:cNvSpPr>
              <a:spLocks noChangeArrowheads="1"/>
            </p:cNvSpPr>
            <p:nvPr/>
          </p:nvSpPr>
          <p:spPr bwMode="auto">
            <a:xfrm>
              <a:off x="462" y="1457"/>
              <a:ext cx="593" cy="2600"/>
            </a:xfrm>
            <a:prstGeom prst="can">
              <a:avLst>
                <a:gd name="adj" fmla="val 53913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1" name="Oval 19"/>
            <p:cNvSpPr>
              <a:spLocks noChangeArrowheads="1"/>
            </p:cNvSpPr>
            <p:nvPr/>
          </p:nvSpPr>
          <p:spPr bwMode="auto">
            <a:xfrm>
              <a:off x="536" y="1505"/>
              <a:ext cx="177" cy="113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2" name="Oval 20"/>
            <p:cNvSpPr>
              <a:spLocks noChangeArrowheads="1"/>
            </p:cNvSpPr>
            <p:nvPr/>
          </p:nvSpPr>
          <p:spPr bwMode="auto">
            <a:xfrm>
              <a:off x="850" y="1511"/>
              <a:ext cx="178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3" name="Oval 21"/>
            <p:cNvSpPr>
              <a:spLocks noChangeArrowheads="1"/>
            </p:cNvSpPr>
            <p:nvPr/>
          </p:nvSpPr>
          <p:spPr bwMode="auto">
            <a:xfrm>
              <a:off x="687" y="1672"/>
              <a:ext cx="176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4" name="Oval 22"/>
            <p:cNvSpPr>
              <a:spLocks noChangeArrowheads="1"/>
            </p:cNvSpPr>
            <p:nvPr/>
          </p:nvSpPr>
          <p:spPr bwMode="auto">
            <a:xfrm>
              <a:off x="689" y="1459"/>
              <a:ext cx="179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5" name="Oval 23"/>
            <p:cNvSpPr>
              <a:spLocks noChangeArrowheads="1"/>
            </p:cNvSpPr>
            <p:nvPr/>
          </p:nvSpPr>
          <p:spPr bwMode="auto">
            <a:xfrm>
              <a:off x="842" y="1646"/>
              <a:ext cx="176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6" name="Oval 24"/>
            <p:cNvSpPr>
              <a:spLocks noChangeArrowheads="1"/>
            </p:cNvSpPr>
            <p:nvPr/>
          </p:nvSpPr>
          <p:spPr bwMode="auto">
            <a:xfrm>
              <a:off x="530" y="1646"/>
              <a:ext cx="177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grpSp>
          <p:nvGrpSpPr>
            <p:cNvPr id="16407" name="Group 25"/>
            <p:cNvGrpSpPr>
              <a:grpSpLocks/>
            </p:cNvGrpSpPr>
            <p:nvPr/>
          </p:nvGrpSpPr>
          <p:grpSpPr bwMode="auto">
            <a:xfrm>
              <a:off x="4833" y="1223"/>
              <a:ext cx="503" cy="228"/>
              <a:chOff x="5018" y="1048"/>
              <a:chExt cx="463" cy="212"/>
            </a:xfrm>
          </p:grpSpPr>
          <p:sp>
            <p:nvSpPr>
              <p:cNvPr id="16466" name="Rectangle 26"/>
              <p:cNvSpPr>
                <a:spLocks noChangeArrowheads="1"/>
              </p:cNvSpPr>
              <p:nvPr/>
            </p:nvSpPr>
            <p:spPr bwMode="auto">
              <a:xfrm>
                <a:off x="5018" y="1048"/>
                <a:ext cx="46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Consumer/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endParaRPr>
              </a:p>
            </p:txBody>
          </p:sp>
          <p:sp>
            <p:nvSpPr>
              <p:cNvPr id="16467" name="Rectangle 27"/>
              <p:cNvSpPr>
                <a:spLocks noChangeArrowheads="1"/>
              </p:cNvSpPr>
              <p:nvPr/>
            </p:nvSpPr>
            <p:spPr bwMode="auto">
              <a:xfrm>
                <a:off x="5063" y="1152"/>
                <a:ext cx="168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End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endParaRPr>
              </a:p>
            </p:txBody>
          </p:sp>
          <p:sp>
            <p:nvSpPr>
              <p:cNvPr id="16468" name="Rectangle 28"/>
              <p:cNvSpPr>
                <a:spLocks noChangeArrowheads="1"/>
              </p:cNvSpPr>
              <p:nvPr/>
            </p:nvSpPr>
            <p:spPr bwMode="auto">
              <a:xfrm>
                <a:off x="5257" y="1152"/>
                <a:ext cx="187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user</a:t>
                </a:r>
              </a:p>
            </p:txBody>
          </p:sp>
        </p:grpSp>
        <p:sp>
          <p:nvSpPr>
            <p:cNvPr id="16408" name="Rectangle 29"/>
            <p:cNvSpPr>
              <a:spLocks noChangeArrowheads="1"/>
            </p:cNvSpPr>
            <p:nvPr/>
          </p:nvSpPr>
          <p:spPr bwMode="auto">
            <a:xfrm>
              <a:off x="2720" y="1083"/>
              <a:ext cx="833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09" name="Rectangle 30"/>
            <p:cNvSpPr>
              <a:spLocks noChangeArrowheads="1"/>
            </p:cNvSpPr>
            <p:nvPr/>
          </p:nvSpPr>
          <p:spPr bwMode="auto">
            <a:xfrm>
              <a:off x="2664" y="1107"/>
              <a:ext cx="60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Manufacturer</a:t>
              </a:r>
            </a:p>
          </p:txBody>
        </p:sp>
        <p:sp>
          <p:nvSpPr>
            <p:cNvPr id="16410" name="Oval 31"/>
            <p:cNvSpPr>
              <a:spLocks noChangeArrowheads="1"/>
            </p:cNvSpPr>
            <p:nvPr/>
          </p:nvSpPr>
          <p:spPr bwMode="auto">
            <a:xfrm>
              <a:off x="580" y="701"/>
              <a:ext cx="4771" cy="236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11" name="Rectangle 32"/>
            <p:cNvSpPr>
              <a:spLocks noChangeArrowheads="1"/>
            </p:cNvSpPr>
            <p:nvPr/>
          </p:nvSpPr>
          <p:spPr bwMode="auto">
            <a:xfrm>
              <a:off x="2448" y="733"/>
              <a:ext cx="10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Information Flow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412" name="AutoShape 33"/>
            <p:cNvSpPr>
              <a:spLocks noChangeArrowheads="1"/>
            </p:cNvSpPr>
            <p:nvPr/>
          </p:nvSpPr>
          <p:spPr bwMode="auto">
            <a:xfrm>
              <a:off x="1828" y="1623"/>
              <a:ext cx="812" cy="919"/>
            </a:xfrm>
            <a:prstGeom prst="can">
              <a:avLst>
                <a:gd name="adj" fmla="val 28294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13" name="Rectangle 34"/>
            <p:cNvSpPr>
              <a:spLocks noChangeArrowheads="1"/>
            </p:cNvSpPr>
            <p:nvPr/>
          </p:nvSpPr>
          <p:spPr bwMode="auto">
            <a:xfrm>
              <a:off x="1982" y="1391"/>
              <a:ext cx="52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Purchasing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414" name="Rectangle 35"/>
            <p:cNvSpPr>
              <a:spLocks noChangeArrowheads="1"/>
            </p:cNvSpPr>
            <p:nvPr/>
          </p:nvSpPr>
          <p:spPr bwMode="auto">
            <a:xfrm>
              <a:off x="1989" y="1681"/>
              <a:ext cx="50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Production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415" name="AutoShape 41"/>
            <p:cNvSpPr>
              <a:spLocks noChangeArrowheads="1"/>
            </p:cNvSpPr>
            <p:nvPr/>
          </p:nvSpPr>
          <p:spPr bwMode="auto">
            <a:xfrm>
              <a:off x="2605" y="1716"/>
              <a:ext cx="750" cy="920"/>
            </a:xfrm>
            <a:prstGeom prst="can">
              <a:avLst>
                <a:gd name="adj" fmla="val 30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16" name="Freeform 42"/>
            <p:cNvSpPr>
              <a:spLocks/>
            </p:cNvSpPr>
            <p:nvPr/>
          </p:nvSpPr>
          <p:spPr bwMode="auto">
            <a:xfrm>
              <a:off x="1628" y="1654"/>
              <a:ext cx="2608" cy="1229"/>
            </a:xfrm>
            <a:custGeom>
              <a:avLst/>
              <a:gdLst>
                <a:gd name="T0" fmla="*/ 55 w 2856"/>
                <a:gd name="T1" fmla="*/ 42 h 1144"/>
                <a:gd name="T2" fmla="*/ 159 w 2856"/>
                <a:gd name="T3" fmla="*/ 131 h 1144"/>
                <a:gd name="T4" fmla="*/ 313 w 2856"/>
                <a:gd name="T5" fmla="*/ 191 h 1144"/>
                <a:gd name="T6" fmla="*/ 462 w 2856"/>
                <a:gd name="T7" fmla="*/ 233 h 1144"/>
                <a:gd name="T8" fmla="*/ 727 w 2856"/>
                <a:gd name="T9" fmla="*/ 289 h 1144"/>
                <a:gd name="T10" fmla="*/ 1069 w 2856"/>
                <a:gd name="T11" fmla="*/ 312 h 1144"/>
                <a:gd name="T12" fmla="*/ 1294 w 2856"/>
                <a:gd name="T13" fmla="*/ 312 h 1144"/>
                <a:gd name="T14" fmla="*/ 1571 w 2856"/>
                <a:gd name="T15" fmla="*/ 305 h 1144"/>
                <a:gd name="T16" fmla="*/ 1790 w 2856"/>
                <a:gd name="T17" fmla="*/ 270 h 1144"/>
                <a:gd name="T18" fmla="*/ 2028 w 2856"/>
                <a:gd name="T19" fmla="*/ 217 h 1144"/>
                <a:gd name="T20" fmla="*/ 2214 w 2856"/>
                <a:gd name="T21" fmla="*/ 141 h 1144"/>
                <a:gd name="T22" fmla="*/ 2307 w 2856"/>
                <a:gd name="T23" fmla="*/ 95 h 1144"/>
                <a:gd name="T24" fmla="*/ 2351 w 2856"/>
                <a:gd name="T25" fmla="*/ 50 h 1144"/>
                <a:gd name="T26" fmla="*/ 2370 w 2856"/>
                <a:gd name="T27" fmla="*/ 28 h 1144"/>
                <a:gd name="T28" fmla="*/ 2377 w 2856"/>
                <a:gd name="T29" fmla="*/ 76 h 1144"/>
                <a:gd name="T30" fmla="*/ 2375 w 2856"/>
                <a:gd name="T31" fmla="*/ 217 h 1144"/>
                <a:gd name="T32" fmla="*/ 2375 w 2856"/>
                <a:gd name="T33" fmla="*/ 402 h 1144"/>
                <a:gd name="T34" fmla="*/ 2375 w 2856"/>
                <a:gd name="T35" fmla="*/ 639 h 1144"/>
                <a:gd name="T36" fmla="*/ 2368 w 2856"/>
                <a:gd name="T37" fmla="*/ 830 h 1144"/>
                <a:gd name="T38" fmla="*/ 2350 w 2856"/>
                <a:gd name="T39" fmla="*/ 944 h 1144"/>
                <a:gd name="T40" fmla="*/ 2283 w 2856"/>
                <a:gd name="T41" fmla="*/ 1073 h 1144"/>
                <a:gd name="T42" fmla="*/ 2235 w 2856"/>
                <a:gd name="T43" fmla="*/ 1147 h 1144"/>
                <a:gd name="T44" fmla="*/ 2175 w 2856"/>
                <a:gd name="T45" fmla="*/ 1182 h 1144"/>
                <a:gd name="T46" fmla="*/ 2043 w 2856"/>
                <a:gd name="T47" fmla="*/ 1226 h 1144"/>
                <a:gd name="T48" fmla="*/ 1871 w 2856"/>
                <a:gd name="T49" fmla="*/ 1276 h 1144"/>
                <a:gd name="T50" fmla="*/ 1760 w 2856"/>
                <a:gd name="T51" fmla="*/ 1306 h 1144"/>
                <a:gd name="T52" fmla="*/ 1621 w 2856"/>
                <a:gd name="T53" fmla="*/ 1318 h 1144"/>
                <a:gd name="T54" fmla="*/ 1413 w 2856"/>
                <a:gd name="T55" fmla="*/ 1320 h 1144"/>
                <a:gd name="T56" fmla="*/ 1336 w 2856"/>
                <a:gd name="T57" fmla="*/ 1320 h 1144"/>
                <a:gd name="T58" fmla="*/ 1264 w 2856"/>
                <a:gd name="T59" fmla="*/ 1311 h 1144"/>
                <a:gd name="T60" fmla="*/ 1108 w 2856"/>
                <a:gd name="T61" fmla="*/ 1284 h 1144"/>
                <a:gd name="T62" fmla="*/ 971 w 2856"/>
                <a:gd name="T63" fmla="*/ 1262 h 1144"/>
                <a:gd name="T64" fmla="*/ 870 w 2856"/>
                <a:gd name="T65" fmla="*/ 1252 h 1144"/>
                <a:gd name="T66" fmla="*/ 819 w 2856"/>
                <a:gd name="T67" fmla="*/ 1252 h 1144"/>
                <a:gd name="T68" fmla="*/ 707 w 2856"/>
                <a:gd name="T69" fmla="*/ 1235 h 1144"/>
                <a:gd name="T70" fmla="*/ 575 w 2856"/>
                <a:gd name="T71" fmla="*/ 1232 h 1144"/>
                <a:gd name="T72" fmla="*/ 500 w 2856"/>
                <a:gd name="T73" fmla="*/ 1226 h 1144"/>
                <a:gd name="T74" fmla="*/ 404 w 2856"/>
                <a:gd name="T75" fmla="*/ 1212 h 1144"/>
                <a:gd name="T76" fmla="*/ 240 w 2856"/>
                <a:gd name="T77" fmla="*/ 1180 h 1144"/>
                <a:gd name="T78" fmla="*/ 192 w 2856"/>
                <a:gd name="T79" fmla="*/ 1170 h 1144"/>
                <a:gd name="T80" fmla="*/ 190 w 2856"/>
                <a:gd name="T81" fmla="*/ 1168 h 1144"/>
                <a:gd name="T82" fmla="*/ 163 w 2856"/>
                <a:gd name="T83" fmla="*/ 1122 h 1144"/>
                <a:gd name="T84" fmla="*/ 83 w 2856"/>
                <a:gd name="T85" fmla="*/ 1018 h 1144"/>
                <a:gd name="T86" fmla="*/ 60 w 2856"/>
                <a:gd name="T87" fmla="*/ 953 h 1144"/>
                <a:gd name="T88" fmla="*/ 32 w 2856"/>
                <a:gd name="T89" fmla="*/ 880 h 1144"/>
                <a:gd name="T90" fmla="*/ 8 w 2856"/>
                <a:gd name="T91" fmla="*/ 808 h 1144"/>
                <a:gd name="T92" fmla="*/ 16 w 2856"/>
                <a:gd name="T93" fmla="*/ 657 h 1144"/>
                <a:gd name="T94" fmla="*/ 18 w 2856"/>
                <a:gd name="T95" fmla="*/ 498 h 1144"/>
                <a:gd name="T96" fmla="*/ 15 w 2856"/>
                <a:gd name="T97" fmla="*/ 457 h 1144"/>
                <a:gd name="T98" fmla="*/ 12 w 2856"/>
                <a:gd name="T99" fmla="*/ 394 h 1144"/>
                <a:gd name="T100" fmla="*/ 2 w 2856"/>
                <a:gd name="T101" fmla="*/ 279 h 1144"/>
                <a:gd name="T102" fmla="*/ 8 w 2856"/>
                <a:gd name="T103" fmla="*/ 153 h 1144"/>
                <a:gd name="T104" fmla="*/ 15 w 2856"/>
                <a:gd name="T105" fmla="*/ 26 h 11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856"/>
                <a:gd name="T160" fmla="*/ 0 h 1144"/>
                <a:gd name="T161" fmla="*/ 2856 w 2856"/>
                <a:gd name="T162" fmla="*/ 1144 h 11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856" h="1144">
                  <a:moveTo>
                    <a:pt x="24" y="0"/>
                  </a:moveTo>
                  <a:lnTo>
                    <a:pt x="32" y="4"/>
                  </a:lnTo>
                  <a:lnTo>
                    <a:pt x="42" y="12"/>
                  </a:lnTo>
                  <a:lnTo>
                    <a:pt x="52" y="22"/>
                  </a:lnTo>
                  <a:lnTo>
                    <a:pt x="66" y="36"/>
                  </a:lnTo>
                  <a:lnTo>
                    <a:pt x="94" y="62"/>
                  </a:lnTo>
                  <a:lnTo>
                    <a:pt x="108" y="74"/>
                  </a:lnTo>
                  <a:lnTo>
                    <a:pt x="124" y="84"/>
                  </a:lnTo>
                  <a:lnTo>
                    <a:pt x="156" y="100"/>
                  </a:lnTo>
                  <a:lnTo>
                    <a:pt x="190" y="114"/>
                  </a:lnTo>
                  <a:lnTo>
                    <a:pt x="230" y="126"/>
                  </a:lnTo>
                  <a:lnTo>
                    <a:pt x="274" y="138"/>
                  </a:lnTo>
                  <a:lnTo>
                    <a:pt x="322" y="152"/>
                  </a:lnTo>
                  <a:lnTo>
                    <a:pt x="348" y="158"/>
                  </a:lnTo>
                  <a:lnTo>
                    <a:pt x="376" y="166"/>
                  </a:lnTo>
                  <a:lnTo>
                    <a:pt x="404" y="172"/>
                  </a:lnTo>
                  <a:lnTo>
                    <a:pt x="436" y="180"/>
                  </a:lnTo>
                  <a:lnTo>
                    <a:pt x="472" y="186"/>
                  </a:lnTo>
                  <a:lnTo>
                    <a:pt x="510" y="194"/>
                  </a:lnTo>
                  <a:lnTo>
                    <a:pt x="554" y="202"/>
                  </a:lnTo>
                  <a:lnTo>
                    <a:pt x="602" y="210"/>
                  </a:lnTo>
                  <a:lnTo>
                    <a:pt x="654" y="218"/>
                  </a:lnTo>
                  <a:lnTo>
                    <a:pt x="708" y="228"/>
                  </a:lnTo>
                  <a:lnTo>
                    <a:pt x="818" y="244"/>
                  </a:lnTo>
                  <a:lnTo>
                    <a:pt x="872" y="250"/>
                  </a:lnTo>
                  <a:lnTo>
                    <a:pt x="922" y="256"/>
                  </a:lnTo>
                  <a:lnTo>
                    <a:pt x="1018" y="264"/>
                  </a:lnTo>
                  <a:lnTo>
                    <a:pt x="1110" y="266"/>
                  </a:lnTo>
                  <a:lnTo>
                    <a:pt x="1200" y="268"/>
                  </a:lnTo>
                  <a:lnTo>
                    <a:pt x="1282" y="270"/>
                  </a:lnTo>
                  <a:lnTo>
                    <a:pt x="1320" y="272"/>
                  </a:lnTo>
                  <a:lnTo>
                    <a:pt x="1356" y="272"/>
                  </a:lnTo>
                  <a:lnTo>
                    <a:pt x="1422" y="272"/>
                  </a:lnTo>
                  <a:lnTo>
                    <a:pt x="1486" y="270"/>
                  </a:lnTo>
                  <a:lnTo>
                    <a:pt x="1552" y="270"/>
                  </a:lnTo>
                  <a:lnTo>
                    <a:pt x="1622" y="270"/>
                  </a:lnTo>
                  <a:lnTo>
                    <a:pt x="1692" y="270"/>
                  </a:lnTo>
                  <a:lnTo>
                    <a:pt x="1762" y="270"/>
                  </a:lnTo>
                  <a:lnTo>
                    <a:pt x="1826" y="268"/>
                  </a:lnTo>
                  <a:lnTo>
                    <a:pt x="1884" y="264"/>
                  </a:lnTo>
                  <a:lnTo>
                    <a:pt x="1940" y="256"/>
                  </a:lnTo>
                  <a:lnTo>
                    <a:pt x="1992" y="248"/>
                  </a:lnTo>
                  <a:lnTo>
                    <a:pt x="2044" y="242"/>
                  </a:lnTo>
                  <a:lnTo>
                    <a:pt x="2096" y="238"/>
                  </a:lnTo>
                  <a:lnTo>
                    <a:pt x="2146" y="234"/>
                  </a:lnTo>
                  <a:lnTo>
                    <a:pt x="2198" y="230"/>
                  </a:lnTo>
                  <a:lnTo>
                    <a:pt x="2252" y="224"/>
                  </a:lnTo>
                  <a:lnTo>
                    <a:pt x="2310" y="214"/>
                  </a:lnTo>
                  <a:lnTo>
                    <a:pt x="2370" y="202"/>
                  </a:lnTo>
                  <a:lnTo>
                    <a:pt x="2432" y="188"/>
                  </a:lnTo>
                  <a:lnTo>
                    <a:pt x="2494" y="172"/>
                  </a:lnTo>
                  <a:lnTo>
                    <a:pt x="2526" y="164"/>
                  </a:lnTo>
                  <a:lnTo>
                    <a:pt x="2558" y="154"/>
                  </a:lnTo>
                  <a:lnTo>
                    <a:pt x="2624" y="132"/>
                  </a:lnTo>
                  <a:lnTo>
                    <a:pt x="2656" y="122"/>
                  </a:lnTo>
                  <a:lnTo>
                    <a:pt x="2686" y="112"/>
                  </a:lnTo>
                  <a:lnTo>
                    <a:pt x="2712" y="102"/>
                  </a:lnTo>
                  <a:lnTo>
                    <a:pt x="2734" y="94"/>
                  </a:lnTo>
                  <a:lnTo>
                    <a:pt x="2752" y="88"/>
                  </a:lnTo>
                  <a:lnTo>
                    <a:pt x="2766" y="82"/>
                  </a:lnTo>
                  <a:lnTo>
                    <a:pt x="2776" y="76"/>
                  </a:lnTo>
                  <a:lnTo>
                    <a:pt x="2784" y="72"/>
                  </a:lnTo>
                  <a:lnTo>
                    <a:pt x="2798" y="64"/>
                  </a:lnTo>
                  <a:lnTo>
                    <a:pt x="2808" y="56"/>
                  </a:lnTo>
                  <a:lnTo>
                    <a:pt x="2820" y="44"/>
                  </a:lnTo>
                  <a:lnTo>
                    <a:pt x="2826" y="32"/>
                  </a:lnTo>
                  <a:lnTo>
                    <a:pt x="2832" y="22"/>
                  </a:lnTo>
                  <a:lnTo>
                    <a:pt x="2836" y="20"/>
                  </a:lnTo>
                  <a:lnTo>
                    <a:pt x="2838" y="20"/>
                  </a:lnTo>
                  <a:lnTo>
                    <a:pt x="2842" y="24"/>
                  </a:lnTo>
                  <a:lnTo>
                    <a:pt x="2844" y="28"/>
                  </a:lnTo>
                  <a:lnTo>
                    <a:pt x="2846" y="34"/>
                  </a:lnTo>
                  <a:lnTo>
                    <a:pt x="2846" y="42"/>
                  </a:lnTo>
                  <a:lnTo>
                    <a:pt x="2848" y="52"/>
                  </a:lnTo>
                  <a:lnTo>
                    <a:pt x="2850" y="66"/>
                  </a:lnTo>
                  <a:lnTo>
                    <a:pt x="2850" y="82"/>
                  </a:lnTo>
                  <a:lnTo>
                    <a:pt x="2850" y="102"/>
                  </a:lnTo>
                  <a:lnTo>
                    <a:pt x="2850" y="128"/>
                  </a:lnTo>
                  <a:lnTo>
                    <a:pt x="2848" y="156"/>
                  </a:lnTo>
                  <a:lnTo>
                    <a:pt x="2848" y="188"/>
                  </a:lnTo>
                  <a:lnTo>
                    <a:pt x="2846" y="250"/>
                  </a:lnTo>
                  <a:lnTo>
                    <a:pt x="2846" y="280"/>
                  </a:lnTo>
                  <a:lnTo>
                    <a:pt x="2846" y="306"/>
                  </a:lnTo>
                  <a:lnTo>
                    <a:pt x="2848" y="328"/>
                  </a:lnTo>
                  <a:lnTo>
                    <a:pt x="2848" y="348"/>
                  </a:lnTo>
                  <a:lnTo>
                    <a:pt x="2852" y="386"/>
                  </a:lnTo>
                  <a:lnTo>
                    <a:pt x="2854" y="422"/>
                  </a:lnTo>
                  <a:lnTo>
                    <a:pt x="2856" y="462"/>
                  </a:lnTo>
                  <a:lnTo>
                    <a:pt x="2854" y="506"/>
                  </a:lnTo>
                  <a:lnTo>
                    <a:pt x="2848" y="554"/>
                  </a:lnTo>
                  <a:lnTo>
                    <a:pt x="2844" y="600"/>
                  </a:lnTo>
                  <a:lnTo>
                    <a:pt x="2840" y="644"/>
                  </a:lnTo>
                  <a:lnTo>
                    <a:pt x="2838" y="664"/>
                  </a:lnTo>
                  <a:lnTo>
                    <a:pt x="2838" y="684"/>
                  </a:lnTo>
                  <a:lnTo>
                    <a:pt x="2840" y="720"/>
                  </a:lnTo>
                  <a:lnTo>
                    <a:pt x="2840" y="740"/>
                  </a:lnTo>
                  <a:lnTo>
                    <a:pt x="2838" y="758"/>
                  </a:lnTo>
                  <a:lnTo>
                    <a:pt x="2834" y="776"/>
                  </a:lnTo>
                  <a:lnTo>
                    <a:pt x="2828" y="796"/>
                  </a:lnTo>
                  <a:lnTo>
                    <a:pt x="2818" y="818"/>
                  </a:lnTo>
                  <a:lnTo>
                    <a:pt x="2806" y="840"/>
                  </a:lnTo>
                  <a:lnTo>
                    <a:pt x="2790" y="862"/>
                  </a:lnTo>
                  <a:lnTo>
                    <a:pt x="2774" y="886"/>
                  </a:lnTo>
                  <a:lnTo>
                    <a:pt x="2756" y="908"/>
                  </a:lnTo>
                  <a:lnTo>
                    <a:pt x="2738" y="930"/>
                  </a:lnTo>
                  <a:lnTo>
                    <a:pt x="2722" y="948"/>
                  </a:lnTo>
                  <a:lnTo>
                    <a:pt x="2708" y="964"/>
                  </a:lnTo>
                  <a:lnTo>
                    <a:pt x="2696" y="976"/>
                  </a:lnTo>
                  <a:lnTo>
                    <a:pt x="2688" y="986"/>
                  </a:lnTo>
                  <a:lnTo>
                    <a:pt x="2680" y="994"/>
                  </a:lnTo>
                  <a:lnTo>
                    <a:pt x="2670" y="1000"/>
                  </a:lnTo>
                  <a:lnTo>
                    <a:pt x="2660" y="1006"/>
                  </a:lnTo>
                  <a:lnTo>
                    <a:pt x="2648" y="1010"/>
                  </a:lnTo>
                  <a:lnTo>
                    <a:pt x="2630" y="1016"/>
                  </a:lnTo>
                  <a:lnTo>
                    <a:pt x="2608" y="1024"/>
                  </a:lnTo>
                  <a:lnTo>
                    <a:pt x="2594" y="1028"/>
                  </a:lnTo>
                  <a:lnTo>
                    <a:pt x="2576" y="1032"/>
                  </a:lnTo>
                  <a:lnTo>
                    <a:pt x="2540" y="1042"/>
                  </a:lnTo>
                  <a:lnTo>
                    <a:pt x="2496" y="1052"/>
                  </a:lnTo>
                  <a:lnTo>
                    <a:pt x="2450" y="1062"/>
                  </a:lnTo>
                  <a:lnTo>
                    <a:pt x="2404" y="1074"/>
                  </a:lnTo>
                  <a:lnTo>
                    <a:pt x="2358" y="1082"/>
                  </a:lnTo>
                  <a:lnTo>
                    <a:pt x="2314" y="1092"/>
                  </a:lnTo>
                  <a:lnTo>
                    <a:pt x="2276" y="1100"/>
                  </a:lnTo>
                  <a:lnTo>
                    <a:pt x="2244" y="1106"/>
                  </a:lnTo>
                  <a:lnTo>
                    <a:pt x="2214" y="1112"/>
                  </a:lnTo>
                  <a:lnTo>
                    <a:pt x="2188" y="1118"/>
                  </a:lnTo>
                  <a:lnTo>
                    <a:pt x="2164" y="1122"/>
                  </a:lnTo>
                  <a:lnTo>
                    <a:pt x="2138" y="1128"/>
                  </a:lnTo>
                  <a:lnTo>
                    <a:pt x="2110" y="1132"/>
                  </a:lnTo>
                  <a:lnTo>
                    <a:pt x="2078" y="1134"/>
                  </a:lnTo>
                  <a:lnTo>
                    <a:pt x="2040" y="1138"/>
                  </a:lnTo>
                  <a:lnTo>
                    <a:pt x="2020" y="1140"/>
                  </a:lnTo>
                  <a:lnTo>
                    <a:pt x="1996" y="1140"/>
                  </a:lnTo>
                  <a:lnTo>
                    <a:pt x="1944" y="1142"/>
                  </a:lnTo>
                  <a:lnTo>
                    <a:pt x="1888" y="1142"/>
                  </a:lnTo>
                  <a:lnTo>
                    <a:pt x="1830" y="1144"/>
                  </a:lnTo>
                  <a:lnTo>
                    <a:pt x="1772" y="1144"/>
                  </a:lnTo>
                  <a:lnTo>
                    <a:pt x="1718" y="1144"/>
                  </a:lnTo>
                  <a:lnTo>
                    <a:pt x="1694" y="1144"/>
                  </a:lnTo>
                  <a:lnTo>
                    <a:pt x="1672" y="1144"/>
                  </a:lnTo>
                  <a:lnTo>
                    <a:pt x="1650" y="1144"/>
                  </a:lnTo>
                  <a:lnTo>
                    <a:pt x="1632" y="1144"/>
                  </a:lnTo>
                  <a:lnTo>
                    <a:pt x="1616" y="1144"/>
                  </a:lnTo>
                  <a:lnTo>
                    <a:pt x="1602" y="1144"/>
                  </a:lnTo>
                  <a:lnTo>
                    <a:pt x="1580" y="1142"/>
                  </a:lnTo>
                  <a:lnTo>
                    <a:pt x="1564" y="1142"/>
                  </a:lnTo>
                  <a:lnTo>
                    <a:pt x="1552" y="1140"/>
                  </a:lnTo>
                  <a:lnTo>
                    <a:pt x="1530" y="1138"/>
                  </a:lnTo>
                  <a:lnTo>
                    <a:pt x="1516" y="1136"/>
                  </a:lnTo>
                  <a:lnTo>
                    <a:pt x="1500" y="1134"/>
                  </a:lnTo>
                  <a:lnTo>
                    <a:pt x="1462" y="1130"/>
                  </a:lnTo>
                  <a:lnTo>
                    <a:pt x="1420" y="1124"/>
                  </a:lnTo>
                  <a:lnTo>
                    <a:pt x="1378" y="1118"/>
                  </a:lnTo>
                  <a:lnTo>
                    <a:pt x="1328" y="1112"/>
                  </a:lnTo>
                  <a:lnTo>
                    <a:pt x="1300" y="1108"/>
                  </a:lnTo>
                  <a:lnTo>
                    <a:pt x="1268" y="1106"/>
                  </a:lnTo>
                  <a:lnTo>
                    <a:pt x="1232" y="1102"/>
                  </a:lnTo>
                  <a:lnTo>
                    <a:pt x="1198" y="1098"/>
                  </a:lnTo>
                  <a:lnTo>
                    <a:pt x="1164" y="1094"/>
                  </a:lnTo>
                  <a:lnTo>
                    <a:pt x="1130" y="1090"/>
                  </a:lnTo>
                  <a:lnTo>
                    <a:pt x="1102" y="1088"/>
                  </a:lnTo>
                  <a:lnTo>
                    <a:pt x="1078" y="1086"/>
                  </a:lnTo>
                  <a:lnTo>
                    <a:pt x="1058" y="1084"/>
                  </a:lnTo>
                  <a:lnTo>
                    <a:pt x="1044" y="1084"/>
                  </a:lnTo>
                  <a:lnTo>
                    <a:pt x="1032" y="1084"/>
                  </a:lnTo>
                  <a:lnTo>
                    <a:pt x="1022" y="1084"/>
                  </a:lnTo>
                  <a:lnTo>
                    <a:pt x="1004" y="1084"/>
                  </a:lnTo>
                  <a:lnTo>
                    <a:pt x="994" y="1084"/>
                  </a:lnTo>
                  <a:lnTo>
                    <a:pt x="982" y="1084"/>
                  </a:lnTo>
                  <a:lnTo>
                    <a:pt x="956" y="1082"/>
                  </a:lnTo>
                  <a:lnTo>
                    <a:pt x="930" y="1078"/>
                  </a:lnTo>
                  <a:lnTo>
                    <a:pt x="902" y="1072"/>
                  </a:lnTo>
                  <a:lnTo>
                    <a:pt x="868" y="1070"/>
                  </a:lnTo>
                  <a:lnTo>
                    <a:pt x="848" y="1070"/>
                  </a:lnTo>
                  <a:lnTo>
                    <a:pt x="828" y="1070"/>
                  </a:lnTo>
                  <a:lnTo>
                    <a:pt x="780" y="1070"/>
                  </a:lnTo>
                  <a:lnTo>
                    <a:pt x="734" y="1068"/>
                  </a:lnTo>
                  <a:lnTo>
                    <a:pt x="710" y="1068"/>
                  </a:lnTo>
                  <a:lnTo>
                    <a:pt x="690" y="1068"/>
                  </a:lnTo>
                  <a:lnTo>
                    <a:pt x="672" y="1068"/>
                  </a:lnTo>
                  <a:lnTo>
                    <a:pt x="658" y="1066"/>
                  </a:lnTo>
                  <a:lnTo>
                    <a:pt x="630" y="1066"/>
                  </a:lnTo>
                  <a:lnTo>
                    <a:pt x="616" y="1064"/>
                  </a:lnTo>
                  <a:lnTo>
                    <a:pt x="600" y="1062"/>
                  </a:lnTo>
                  <a:lnTo>
                    <a:pt x="580" y="1060"/>
                  </a:lnTo>
                  <a:lnTo>
                    <a:pt x="554" y="1058"/>
                  </a:lnTo>
                  <a:lnTo>
                    <a:pt x="540" y="1056"/>
                  </a:lnTo>
                  <a:lnTo>
                    <a:pt x="522" y="1054"/>
                  </a:lnTo>
                  <a:lnTo>
                    <a:pt x="484" y="1050"/>
                  </a:lnTo>
                  <a:lnTo>
                    <a:pt x="440" y="1044"/>
                  </a:lnTo>
                  <a:lnTo>
                    <a:pt x="394" y="1038"/>
                  </a:lnTo>
                  <a:lnTo>
                    <a:pt x="348" y="1032"/>
                  </a:lnTo>
                  <a:lnTo>
                    <a:pt x="306" y="1026"/>
                  </a:lnTo>
                  <a:lnTo>
                    <a:pt x="288" y="1022"/>
                  </a:lnTo>
                  <a:lnTo>
                    <a:pt x="272" y="1020"/>
                  </a:lnTo>
                  <a:lnTo>
                    <a:pt x="258" y="1018"/>
                  </a:lnTo>
                  <a:lnTo>
                    <a:pt x="246" y="1016"/>
                  </a:lnTo>
                  <a:lnTo>
                    <a:pt x="238" y="1014"/>
                  </a:lnTo>
                  <a:lnTo>
                    <a:pt x="230" y="1014"/>
                  </a:lnTo>
                  <a:lnTo>
                    <a:pt x="226" y="1014"/>
                  </a:lnTo>
                  <a:lnTo>
                    <a:pt x="224" y="1014"/>
                  </a:lnTo>
                  <a:lnTo>
                    <a:pt x="222" y="1014"/>
                  </a:lnTo>
                  <a:lnTo>
                    <a:pt x="224" y="1014"/>
                  </a:lnTo>
                  <a:lnTo>
                    <a:pt x="228" y="1012"/>
                  </a:lnTo>
                  <a:lnTo>
                    <a:pt x="230" y="1010"/>
                  </a:lnTo>
                  <a:lnTo>
                    <a:pt x="230" y="1006"/>
                  </a:lnTo>
                  <a:lnTo>
                    <a:pt x="224" y="998"/>
                  </a:lnTo>
                  <a:lnTo>
                    <a:pt x="212" y="986"/>
                  </a:lnTo>
                  <a:lnTo>
                    <a:pt x="196" y="972"/>
                  </a:lnTo>
                  <a:lnTo>
                    <a:pt x="176" y="956"/>
                  </a:lnTo>
                  <a:lnTo>
                    <a:pt x="156" y="936"/>
                  </a:lnTo>
                  <a:lnTo>
                    <a:pt x="136" y="918"/>
                  </a:lnTo>
                  <a:lnTo>
                    <a:pt x="116" y="900"/>
                  </a:lnTo>
                  <a:lnTo>
                    <a:pt x="100" y="882"/>
                  </a:lnTo>
                  <a:lnTo>
                    <a:pt x="88" y="868"/>
                  </a:lnTo>
                  <a:lnTo>
                    <a:pt x="80" y="856"/>
                  </a:lnTo>
                  <a:lnTo>
                    <a:pt x="76" y="844"/>
                  </a:lnTo>
                  <a:lnTo>
                    <a:pt x="74" y="834"/>
                  </a:lnTo>
                  <a:lnTo>
                    <a:pt x="72" y="826"/>
                  </a:lnTo>
                  <a:lnTo>
                    <a:pt x="72" y="808"/>
                  </a:lnTo>
                  <a:lnTo>
                    <a:pt x="70" y="800"/>
                  </a:lnTo>
                  <a:lnTo>
                    <a:pt x="66" y="792"/>
                  </a:lnTo>
                  <a:lnTo>
                    <a:pt x="54" y="776"/>
                  </a:lnTo>
                  <a:lnTo>
                    <a:pt x="38" y="762"/>
                  </a:lnTo>
                  <a:lnTo>
                    <a:pt x="24" y="748"/>
                  </a:lnTo>
                  <a:lnTo>
                    <a:pt x="18" y="740"/>
                  </a:lnTo>
                  <a:lnTo>
                    <a:pt x="14" y="732"/>
                  </a:lnTo>
                  <a:lnTo>
                    <a:pt x="10" y="716"/>
                  </a:lnTo>
                  <a:lnTo>
                    <a:pt x="10" y="700"/>
                  </a:lnTo>
                  <a:lnTo>
                    <a:pt x="12" y="682"/>
                  </a:lnTo>
                  <a:lnTo>
                    <a:pt x="14" y="660"/>
                  </a:lnTo>
                  <a:lnTo>
                    <a:pt x="16" y="634"/>
                  </a:lnTo>
                  <a:lnTo>
                    <a:pt x="18" y="602"/>
                  </a:lnTo>
                  <a:lnTo>
                    <a:pt x="20" y="570"/>
                  </a:lnTo>
                  <a:lnTo>
                    <a:pt x="22" y="540"/>
                  </a:lnTo>
                  <a:lnTo>
                    <a:pt x="24" y="508"/>
                  </a:lnTo>
                  <a:lnTo>
                    <a:pt x="24" y="476"/>
                  </a:lnTo>
                  <a:lnTo>
                    <a:pt x="24" y="446"/>
                  </a:lnTo>
                  <a:lnTo>
                    <a:pt x="22" y="432"/>
                  </a:lnTo>
                  <a:lnTo>
                    <a:pt x="22" y="422"/>
                  </a:lnTo>
                  <a:lnTo>
                    <a:pt x="22" y="414"/>
                  </a:lnTo>
                  <a:lnTo>
                    <a:pt x="22" y="410"/>
                  </a:lnTo>
                  <a:lnTo>
                    <a:pt x="20" y="402"/>
                  </a:lnTo>
                  <a:lnTo>
                    <a:pt x="18" y="396"/>
                  </a:lnTo>
                  <a:lnTo>
                    <a:pt x="16" y="392"/>
                  </a:lnTo>
                  <a:lnTo>
                    <a:pt x="16" y="384"/>
                  </a:lnTo>
                  <a:lnTo>
                    <a:pt x="16" y="376"/>
                  </a:lnTo>
                  <a:lnTo>
                    <a:pt x="14" y="366"/>
                  </a:lnTo>
                  <a:lnTo>
                    <a:pt x="14" y="342"/>
                  </a:lnTo>
                  <a:lnTo>
                    <a:pt x="12" y="318"/>
                  </a:lnTo>
                  <a:lnTo>
                    <a:pt x="10" y="296"/>
                  </a:lnTo>
                  <a:lnTo>
                    <a:pt x="8" y="278"/>
                  </a:lnTo>
                  <a:lnTo>
                    <a:pt x="4" y="260"/>
                  </a:lnTo>
                  <a:lnTo>
                    <a:pt x="2" y="242"/>
                  </a:lnTo>
                  <a:lnTo>
                    <a:pt x="0" y="224"/>
                  </a:lnTo>
                  <a:lnTo>
                    <a:pt x="2" y="202"/>
                  </a:lnTo>
                  <a:lnTo>
                    <a:pt x="4" y="178"/>
                  </a:lnTo>
                  <a:lnTo>
                    <a:pt x="6" y="154"/>
                  </a:lnTo>
                  <a:lnTo>
                    <a:pt x="10" y="132"/>
                  </a:lnTo>
                  <a:lnTo>
                    <a:pt x="16" y="96"/>
                  </a:lnTo>
                  <a:lnTo>
                    <a:pt x="22" y="62"/>
                  </a:lnTo>
                  <a:lnTo>
                    <a:pt x="22" y="52"/>
                  </a:lnTo>
                  <a:lnTo>
                    <a:pt x="20" y="42"/>
                  </a:lnTo>
                  <a:lnTo>
                    <a:pt x="18" y="22"/>
                  </a:lnTo>
                  <a:lnTo>
                    <a:pt x="16" y="12"/>
                  </a:lnTo>
                  <a:lnTo>
                    <a:pt x="18" y="4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17" name="Rectangle 43"/>
            <p:cNvSpPr>
              <a:spLocks noChangeArrowheads="1"/>
            </p:cNvSpPr>
            <p:nvPr/>
          </p:nvSpPr>
          <p:spPr bwMode="auto">
            <a:xfrm>
              <a:off x="1634" y="2175"/>
              <a:ext cx="2578" cy="1760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18" name="Rectangle 51"/>
            <p:cNvSpPr>
              <a:spLocks noChangeArrowheads="1"/>
            </p:cNvSpPr>
            <p:nvPr/>
          </p:nvSpPr>
          <p:spPr bwMode="auto">
            <a:xfrm>
              <a:off x="2856" y="1762"/>
              <a:ext cx="20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R&amp;D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419" name="Line 59"/>
            <p:cNvSpPr>
              <a:spLocks noChangeShapeType="1"/>
            </p:cNvSpPr>
            <p:nvPr/>
          </p:nvSpPr>
          <p:spPr bwMode="auto">
            <a:xfrm flipH="1">
              <a:off x="799" y="921"/>
              <a:ext cx="168" cy="2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20" name="Line 60"/>
            <p:cNvSpPr>
              <a:spLocks noChangeShapeType="1"/>
            </p:cNvSpPr>
            <p:nvPr/>
          </p:nvSpPr>
          <p:spPr bwMode="auto">
            <a:xfrm flipH="1">
              <a:off x="1342" y="950"/>
              <a:ext cx="168" cy="26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21" name="Line 61"/>
            <p:cNvSpPr>
              <a:spLocks noChangeShapeType="1"/>
            </p:cNvSpPr>
            <p:nvPr/>
          </p:nvSpPr>
          <p:spPr bwMode="auto">
            <a:xfrm flipH="1">
              <a:off x="2969" y="951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22" name="Line 62"/>
            <p:cNvSpPr>
              <a:spLocks noChangeShapeType="1"/>
            </p:cNvSpPr>
            <p:nvPr/>
          </p:nvSpPr>
          <p:spPr bwMode="auto">
            <a:xfrm>
              <a:off x="4362" y="971"/>
              <a:ext cx="148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23" name="Line 63"/>
            <p:cNvSpPr>
              <a:spLocks noChangeShapeType="1"/>
            </p:cNvSpPr>
            <p:nvPr/>
          </p:nvSpPr>
          <p:spPr bwMode="auto">
            <a:xfrm>
              <a:off x="4903" y="934"/>
              <a:ext cx="148" cy="2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med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24" name="Rectangle 64"/>
            <p:cNvSpPr>
              <a:spLocks noChangeArrowheads="1"/>
            </p:cNvSpPr>
            <p:nvPr/>
          </p:nvSpPr>
          <p:spPr bwMode="auto">
            <a:xfrm>
              <a:off x="1583" y="2019"/>
              <a:ext cx="2641" cy="12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CUSTOMER RELATIONSHIP MANAGEMENT</a:t>
              </a:r>
            </a:p>
          </p:txBody>
        </p:sp>
        <p:sp>
          <p:nvSpPr>
            <p:cNvPr id="16425" name="Rectangle 65"/>
            <p:cNvSpPr>
              <a:spLocks noChangeArrowheads="1"/>
            </p:cNvSpPr>
            <p:nvPr/>
          </p:nvSpPr>
          <p:spPr bwMode="auto">
            <a:xfrm>
              <a:off x="1583" y="3531"/>
              <a:ext cx="2641" cy="12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PRODUCT DEVELOPMENT AND COMMERCIALIZATION</a:t>
              </a:r>
            </a:p>
          </p:txBody>
        </p:sp>
        <p:sp>
          <p:nvSpPr>
            <p:cNvPr id="16426" name="Rectangle 66"/>
            <p:cNvSpPr>
              <a:spLocks noChangeArrowheads="1"/>
            </p:cNvSpPr>
            <p:nvPr/>
          </p:nvSpPr>
          <p:spPr bwMode="auto">
            <a:xfrm>
              <a:off x="1573" y="3776"/>
              <a:ext cx="2641" cy="12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RETURNS MANAGEMENT</a:t>
              </a:r>
            </a:p>
          </p:txBody>
        </p:sp>
        <p:sp>
          <p:nvSpPr>
            <p:cNvPr id="16427" name="Rectangle 67"/>
            <p:cNvSpPr>
              <a:spLocks noChangeArrowheads="1"/>
            </p:cNvSpPr>
            <p:nvPr/>
          </p:nvSpPr>
          <p:spPr bwMode="auto">
            <a:xfrm>
              <a:off x="1572" y="3041"/>
              <a:ext cx="2650" cy="12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ORDER FULFILLMENT</a:t>
              </a:r>
            </a:p>
          </p:txBody>
        </p:sp>
        <p:sp>
          <p:nvSpPr>
            <p:cNvPr id="16428" name="Rectangle 68"/>
            <p:cNvSpPr>
              <a:spLocks noChangeArrowheads="1"/>
            </p:cNvSpPr>
            <p:nvPr/>
          </p:nvSpPr>
          <p:spPr bwMode="auto">
            <a:xfrm>
              <a:off x="1586" y="2786"/>
              <a:ext cx="2650" cy="13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DEMAND MANAGEMENT</a:t>
              </a:r>
            </a:p>
          </p:txBody>
        </p:sp>
        <p:sp>
          <p:nvSpPr>
            <p:cNvPr id="16430" name="Rectangle 70"/>
            <p:cNvSpPr>
              <a:spLocks noChangeArrowheads="1"/>
            </p:cNvSpPr>
            <p:nvPr/>
          </p:nvSpPr>
          <p:spPr bwMode="auto">
            <a:xfrm>
              <a:off x="1576" y="2520"/>
              <a:ext cx="2646" cy="1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CUSTOMER SERVICE MANAGEMENT</a:t>
              </a:r>
            </a:p>
          </p:txBody>
        </p:sp>
        <p:sp>
          <p:nvSpPr>
            <p:cNvPr id="16431" name="Rectangle 71"/>
            <p:cNvSpPr>
              <a:spLocks noChangeArrowheads="1"/>
            </p:cNvSpPr>
            <p:nvPr/>
          </p:nvSpPr>
          <p:spPr bwMode="auto">
            <a:xfrm>
              <a:off x="1586" y="2263"/>
              <a:ext cx="2642" cy="14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SUPPLIER RELATIONSHIP  MANAGEMENT</a:t>
              </a:r>
            </a:p>
          </p:txBody>
        </p:sp>
        <p:sp>
          <p:nvSpPr>
            <p:cNvPr id="16432" name="Rectangle 72"/>
            <p:cNvSpPr>
              <a:spLocks noChangeArrowheads="1"/>
            </p:cNvSpPr>
            <p:nvPr/>
          </p:nvSpPr>
          <p:spPr bwMode="auto">
            <a:xfrm>
              <a:off x="1586" y="3286"/>
              <a:ext cx="2650" cy="129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MANUFACTURING FLOW MANAGEMENT</a:t>
              </a:r>
            </a:p>
          </p:txBody>
        </p:sp>
        <p:sp>
          <p:nvSpPr>
            <p:cNvPr id="16433" name="AutoShape 44"/>
            <p:cNvSpPr>
              <a:spLocks noChangeArrowheads="1"/>
            </p:cNvSpPr>
            <p:nvPr/>
          </p:nvSpPr>
          <p:spPr bwMode="auto">
            <a:xfrm>
              <a:off x="1050" y="1457"/>
              <a:ext cx="593" cy="2592"/>
            </a:xfrm>
            <a:prstGeom prst="can">
              <a:avLst>
                <a:gd name="adj" fmla="val 53747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grpSp>
          <p:nvGrpSpPr>
            <p:cNvPr id="16434" name="Group 36"/>
            <p:cNvGrpSpPr>
              <a:grpSpLocks/>
            </p:cNvGrpSpPr>
            <p:nvPr/>
          </p:nvGrpSpPr>
          <p:grpSpPr bwMode="auto">
            <a:xfrm>
              <a:off x="1175" y="1191"/>
              <a:ext cx="384" cy="228"/>
              <a:chOff x="943" y="1000"/>
              <a:chExt cx="354" cy="212"/>
            </a:xfrm>
          </p:grpSpPr>
          <p:sp>
            <p:nvSpPr>
              <p:cNvPr id="16464" name="Rectangle 37"/>
              <p:cNvSpPr>
                <a:spLocks noChangeArrowheads="1"/>
              </p:cNvSpPr>
              <p:nvPr/>
            </p:nvSpPr>
            <p:spPr bwMode="auto">
              <a:xfrm>
                <a:off x="1002" y="1000"/>
                <a:ext cx="23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Tier 1</a:t>
                </a:r>
              </a:p>
            </p:txBody>
          </p:sp>
          <p:sp>
            <p:nvSpPr>
              <p:cNvPr id="16465" name="Rectangle 38"/>
              <p:cNvSpPr>
                <a:spLocks noChangeArrowheads="1"/>
              </p:cNvSpPr>
              <p:nvPr/>
            </p:nvSpPr>
            <p:spPr bwMode="auto">
              <a:xfrm>
                <a:off x="943" y="1104"/>
                <a:ext cx="35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Times New Roman" charset="0"/>
                  </a:rPr>
                  <a:t>Supplier</a:t>
                </a:r>
              </a:p>
            </p:txBody>
          </p:sp>
        </p:grpSp>
        <p:sp>
          <p:nvSpPr>
            <p:cNvPr id="16435" name="Oval 45"/>
            <p:cNvSpPr>
              <a:spLocks noChangeArrowheads="1"/>
            </p:cNvSpPr>
            <p:nvPr/>
          </p:nvSpPr>
          <p:spPr bwMode="auto">
            <a:xfrm>
              <a:off x="1107" y="1505"/>
              <a:ext cx="193" cy="113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36" name="Oval 46"/>
            <p:cNvSpPr>
              <a:spLocks noChangeArrowheads="1"/>
            </p:cNvSpPr>
            <p:nvPr/>
          </p:nvSpPr>
          <p:spPr bwMode="auto">
            <a:xfrm>
              <a:off x="1443" y="1511"/>
              <a:ext cx="194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37" name="Oval 47"/>
            <p:cNvSpPr>
              <a:spLocks noChangeArrowheads="1"/>
            </p:cNvSpPr>
            <p:nvPr/>
          </p:nvSpPr>
          <p:spPr bwMode="auto">
            <a:xfrm>
              <a:off x="1110" y="1646"/>
              <a:ext cx="193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38" name="Oval 48"/>
            <p:cNvSpPr>
              <a:spLocks noChangeArrowheads="1"/>
            </p:cNvSpPr>
            <p:nvPr/>
          </p:nvSpPr>
          <p:spPr bwMode="auto">
            <a:xfrm>
              <a:off x="1443" y="1646"/>
              <a:ext cx="194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39" name="Oval 49"/>
            <p:cNvSpPr>
              <a:spLocks noChangeArrowheads="1"/>
            </p:cNvSpPr>
            <p:nvPr/>
          </p:nvSpPr>
          <p:spPr bwMode="auto">
            <a:xfrm>
              <a:off x="1268" y="1459"/>
              <a:ext cx="195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0" name="Oval 50"/>
            <p:cNvSpPr>
              <a:spLocks noChangeArrowheads="1"/>
            </p:cNvSpPr>
            <p:nvPr/>
          </p:nvSpPr>
          <p:spPr bwMode="auto">
            <a:xfrm>
              <a:off x="1264" y="1687"/>
              <a:ext cx="194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1" name="Rectangle 39"/>
            <p:cNvSpPr>
              <a:spLocks noChangeArrowheads="1"/>
            </p:cNvSpPr>
            <p:nvPr/>
          </p:nvSpPr>
          <p:spPr bwMode="auto">
            <a:xfrm>
              <a:off x="4238" y="1273"/>
              <a:ext cx="616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2" name="Rectangle 40"/>
            <p:cNvSpPr>
              <a:spLocks noChangeArrowheads="1"/>
            </p:cNvSpPr>
            <p:nvPr/>
          </p:nvSpPr>
          <p:spPr bwMode="auto">
            <a:xfrm>
              <a:off x="4285" y="1296"/>
              <a:ext cx="44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Times New Roman" charset="0"/>
                </a:rPr>
                <a:t>Customer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charset="0"/>
              </a:endParaRPr>
            </a:p>
          </p:txBody>
        </p:sp>
        <p:sp>
          <p:nvSpPr>
            <p:cNvPr id="16443" name="AutoShape 52"/>
            <p:cNvSpPr>
              <a:spLocks noChangeArrowheads="1"/>
            </p:cNvSpPr>
            <p:nvPr/>
          </p:nvSpPr>
          <p:spPr bwMode="auto">
            <a:xfrm>
              <a:off x="4198" y="1468"/>
              <a:ext cx="593" cy="2600"/>
            </a:xfrm>
            <a:prstGeom prst="can">
              <a:avLst>
                <a:gd name="adj" fmla="val 53913"/>
              </a:avLst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4" name="Oval 53"/>
            <p:cNvSpPr>
              <a:spLocks noChangeArrowheads="1"/>
            </p:cNvSpPr>
            <p:nvPr/>
          </p:nvSpPr>
          <p:spPr bwMode="auto">
            <a:xfrm>
              <a:off x="4582" y="1517"/>
              <a:ext cx="179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5" name="Oval 54"/>
            <p:cNvSpPr>
              <a:spLocks noChangeArrowheads="1"/>
            </p:cNvSpPr>
            <p:nvPr/>
          </p:nvSpPr>
          <p:spPr bwMode="auto">
            <a:xfrm>
              <a:off x="4418" y="1472"/>
              <a:ext cx="179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6" name="Oval 55"/>
            <p:cNvSpPr>
              <a:spLocks noChangeArrowheads="1"/>
            </p:cNvSpPr>
            <p:nvPr/>
          </p:nvSpPr>
          <p:spPr bwMode="auto">
            <a:xfrm>
              <a:off x="4252" y="1513"/>
              <a:ext cx="177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7" name="Oval 56"/>
            <p:cNvSpPr>
              <a:spLocks noChangeArrowheads="1"/>
            </p:cNvSpPr>
            <p:nvPr/>
          </p:nvSpPr>
          <p:spPr bwMode="auto">
            <a:xfrm>
              <a:off x="4500" y="1674"/>
              <a:ext cx="178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8" name="Oval 57"/>
            <p:cNvSpPr>
              <a:spLocks noChangeArrowheads="1"/>
            </p:cNvSpPr>
            <p:nvPr/>
          </p:nvSpPr>
          <p:spPr bwMode="auto">
            <a:xfrm>
              <a:off x="4325" y="1674"/>
              <a:ext cx="180" cy="114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49" name="AutoShape 58"/>
            <p:cNvSpPr>
              <a:spLocks noChangeArrowheads="1"/>
            </p:cNvSpPr>
            <p:nvPr/>
          </p:nvSpPr>
          <p:spPr bwMode="auto">
            <a:xfrm>
              <a:off x="475" y="1482"/>
              <a:ext cx="4904" cy="259"/>
            </a:xfrm>
            <a:prstGeom prst="rightArrow">
              <a:avLst>
                <a:gd name="adj1" fmla="val 51250"/>
                <a:gd name="adj2" fmla="val 91779"/>
              </a:avLst>
            </a:prstGeom>
            <a:solidFill>
              <a:srgbClr val="77777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PRODUCT FLOW</a:t>
              </a:r>
            </a:p>
          </p:txBody>
        </p:sp>
        <p:sp>
          <p:nvSpPr>
            <p:cNvPr id="16450" name="Rectangle 73"/>
            <p:cNvSpPr>
              <a:spLocks noChangeArrowheads="1"/>
            </p:cNvSpPr>
            <p:nvPr/>
          </p:nvSpPr>
          <p:spPr bwMode="auto">
            <a:xfrm>
              <a:off x="476" y="2009"/>
              <a:ext cx="579" cy="1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1" name="Rectangle 74"/>
            <p:cNvSpPr>
              <a:spLocks noChangeArrowheads="1"/>
            </p:cNvSpPr>
            <p:nvPr/>
          </p:nvSpPr>
          <p:spPr bwMode="auto">
            <a:xfrm>
              <a:off x="476" y="2391"/>
              <a:ext cx="579" cy="1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2" name="Rectangle 75"/>
            <p:cNvSpPr>
              <a:spLocks noChangeArrowheads="1"/>
            </p:cNvSpPr>
            <p:nvPr/>
          </p:nvSpPr>
          <p:spPr bwMode="auto">
            <a:xfrm>
              <a:off x="476" y="2773"/>
              <a:ext cx="579" cy="1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3" name="Rectangle 76"/>
            <p:cNvSpPr>
              <a:spLocks noChangeArrowheads="1"/>
            </p:cNvSpPr>
            <p:nvPr/>
          </p:nvSpPr>
          <p:spPr bwMode="auto">
            <a:xfrm>
              <a:off x="476" y="3155"/>
              <a:ext cx="579" cy="1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4" name="Rectangle 77"/>
            <p:cNvSpPr>
              <a:spLocks noChangeArrowheads="1"/>
            </p:cNvSpPr>
            <p:nvPr/>
          </p:nvSpPr>
          <p:spPr bwMode="auto">
            <a:xfrm>
              <a:off x="476" y="3538"/>
              <a:ext cx="579" cy="1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5" name="Rectangle 78"/>
            <p:cNvSpPr>
              <a:spLocks noChangeArrowheads="1"/>
            </p:cNvSpPr>
            <p:nvPr/>
          </p:nvSpPr>
          <p:spPr bwMode="auto">
            <a:xfrm>
              <a:off x="4810" y="2535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6" name="Rectangle 79"/>
            <p:cNvSpPr>
              <a:spLocks noChangeArrowheads="1"/>
            </p:cNvSpPr>
            <p:nvPr/>
          </p:nvSpPr>
          <p:spPr bwMode="auto">
            <a:xfrm>
              <a:off x="4810" y="2875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7" name="Rectangle 80"/>
            <p:cNvSpPr>
              <a:spLocks noChangeArrowheads="1"/>
            </p:cNvSpPr>
            <p:nvPr/>
          </p:nvSpPr>
          <p:spPr bwMode="auto">
            <a:xfrm>
              <a:off x="4810" y="3215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8" name="Rectangle 81"/>
            <p:cNvSpPr>
              <a:spLocks noChangeArrowheads="1"/>
            </p:cNvSpPr>
            <p:nvPr/>
          </p:nvSpPr>
          <p:spPr bwMode="auto">
            <a:xfrm>
              <a:off x="4220" y="2082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59" name="Rectangle 82"/>
            <p:cNvSpPr>
              <a:spLocks noChangeArrowheads="1"/>
            </p:cNvSpPr>
            <p:nvPr/>
          </p:nvSpPr>
          <p:spPr bwMode="auto">
            <a:xfrm>
              <a:off x="4220" y="2394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60" name="Rectangle 83"/>
            <p:cNvSpPr>
              <a:spLocks noChangeArrowheads="1"/>
            </p:cNvSpPr>
            <p:nvPr/>
          </p:nvSpPr>
          <p:spPr bwMode="auto">
            <a:xfrm>
              <a:off x="4220" y="2707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61" name="Rectangle 84"/>
            <p:cNvSpPr>
              <a:spLocks noChangeArrowheads="1"/>
            </p:cNvSpPr>
            <p:nvPr/>
          </p:nvSpPr>
          <p:spPr bwMode="auto">
            <a:xfrm>
              <a:off x="4220" y="3020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62" name="Rectangle 85"/>
            <p:cNvSpPr>
              <a:spLocks noChangeArrowheads="1"/>
            </p:cNvSpPr>
            <p:nvPr/>
          </p:nvSpPr>
          <p:spPr bwMode="auto">
            <a:xfrm>
              <a:off x="4220" y="3646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6463" name="Rectangle 86"/>
            <p:cNvSpPr>
              <a:spLocks noChangeArrowheads="1"/>
            </p:cNvSpPr>
            <p:nvPr/>
          </p:nvSpPr>
          <p:spPr bwMode="auto">
            <a:xfrm>
              <a:off x="4223" y="3333"/>
              <a:ext cx="579" cy="10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</p:grpSp>
      <p:sp>
        <p:nvSpPr>
          <p:cNvPr id="87" name="Text Box 78"/>
          <p:cNvSpPr txBox="1">
            <a:spLocks noChangeArrowheads="1"/>
          </p:cNvSpPr>
          <p:nvPr/>
        </p:nvSpPr>
        <p:spPr bwMode="auto">
          <a:xfrm>
            <a:off x="0" y="6594929"/>
            <a:ext cx="9127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Source: Douglas M. Lambert, Editor,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Supply Chain Management: Processes, Partnerships, Performance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Fourth Edition, Ponte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Vedra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Beach, FL: Supply Chain Management Institute, 2014, p. 14.</a:t>
            </a:r>
          </a:p>
        </p:txBody>
      </p:sp>
      <p:sp>
        <p:nvSpPr>
          <p:cNvPr id="88" name="TextBox 87"/>
          <p:cNvSpPr txBox="1"/>
          <p:nvPr/>
        </p:nvSpPr>
        <p:spPr>
          <a:xfrm rot="20619712">
            <a:off x="3488666" y="5433575"/>
            <a:ext cx="5715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The world as it really is!</a:t>
            </a:r>
          </a:p>
        </p:txBody>
      </p:sp>
    </p:spTree>
    <p:extLst>
      <p:ext uri="{BB962C8B-B14F-4D97-AF65-F5344CB8AC3E}">
        <p14:creationId xmlns:p14="http://schemas.microsoft.com/office/powerpoint/2010/main" val="71643917"/>
      </p:ext>
    </p:extLst>
  </p:cSld>
  <p:clrMapOvr>
    <a:masterClrMapping/>
  </p:clrMapOvr>
  <p:transition spd="med">
    <p:pull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Group 175"/>
          <p:cNvGrpSpPr>
            <a:grpSpLocks/>
          </p:cNvGrpSpPr>
          <p:nvPr/>
        </p:nvGrpSpPr>
        <p:grpSpPr bwMode="auto">
          <a:xfrm>
            <a:off x="442913" y="1087438"/>
            <a:ext cx="8509000" cy="5094287"/>
            <a:chOff x="309" y="685"/>
            <a:chExt cx="5330" cy="3209"/>
          </a:xfrm>
        </p:grpSpPr>
        <p:cxnSp>
          <p:nvCxnSpPr>
            <p:cNvPr id="14341" name="AutoShape 2"/>
            <p:cNvCxnSpPr>
              <a:cxnSpLocks noChangeShapeType="1"/>
              <a:endCxn id="14407" idx="3"/>
            </p:cNvCxnSpPr>
            <p:nvPr/>
          </p:nvCxnSpPr>
          <p:spPr bwMode="auto">
            <a:xfrm flipH="1" flipV="1">
              <a:off x="3698" y="1669"/>
              <a:ext cx="1508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2" name="AutoShape 3"/>
            <p:cNvCxnSpPr>
              <a:cxnSpLocks noChangeShapeType="1"/>
              <a:endCxn id="14405" idx="3"/>
            </p:cNvCxnSpPr>
            <p:nvPr/>
          </p:nvCxnSpPr>
          <p:spPr bwMode="auto">
            <a:xfrm flipH="1">
              <a:off x="2966" y="2065"/>
              <a:ext cx="2249" cy="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3" name="AutoShape 4"/>
            <p:cNvCxnSpPr>
              <a:cxnSpLocks noChangeShapeType="1"/>
              <a:endCxn id="14413" idx="3"/>
            </p:cNvCxnSpPr>
            <p:nvPr/>
          </p:nvCxnSpPr>
          <p:spPr bwMode="auto">
            <a:xfrm flipH="1" flipV="1">
              <a:off x="4334" y="1173"/>
              <a:ext cx="909" cy="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4" name="AutoShape 5"/>
            <p:cNvCxnSpPr>
              <a:cxnSpLocks noChangeShapeType="1"/>
              <a:endCxn id="14413" idx="3"/>
            </p:cNvCxnSpPr>
            <p:nvPr/>
          </p:nvCxnSpPr>
          <p:spPr bwMode="auto">
            <a:xfrm flipH="1" flipV="1">
              <a:off x="4334" y="1173"/>
              <a:ext cx="891" cy="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5" name="AutoShape 6"/>
            <p:cNvCxnSpPr>
              <a:cxnSpLocks noChangeShapeType="1"/>
              <a:endCxn id="14413" idx="3"/>
            </p:cNvCxnSpPr>
            <p:nvPr/>
          </p:nvCxnSpPr>
          <p:spPr bwMode="auto">
            <a:xfrm flipH="1" flipV="1">
              <a:off x="4334" y="1173"/>
              <a:ext cx="885" cy="10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6" name="AutoShape 7"/>
            <p:cNvCxnSpPr>
              <a:cxnSpLocks noChangeShapeType="1"/>
              <a:endCxn id="14413" idx="3"/>
            </p:cNvCxnSpPr>
            <p:nvPr/>
          </p:nvCxnSpPr>
          <p:spPr bwMode="auto">
            <a:xfrm flipH="1">
              <a:off x="4334" y="1142"/>
              <a:ext cx="903" cy="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7" name="AutoShape 8"/>
            <p:cNvCxnSpPr>
              <a:cxnSpLocks noChangeShapeType="1"/>
              <a:endCxn id="14413" idx="3"/>
            </p:cNvCxnSpPr>
            <p:nvPr/>
          </p:nvCxnSpPr>
          <p:spPr bwMode="auto">
            <a:xfrm flipH="1">
              <a:off x="4334" y="1100"/>
              <a:ext cx="909" cy="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8" name="AutoShape 9"/>
            <p:cNvCxnSpPr>
              <a:cxnSpLocks noChangeShapeType="1"/>
              <a:endCxn id="14411" idx="3"/>
            </p:cNvCxnSpPr>
            <p:nvPr/>
          </p:nvCxnSpPr>
          <p:spPr bwMode="auto">
            <a:xfrm flipH="1" flipV="1">
              <a:off x="4334" y="1358"/>
              <a:ext cx="861" cy="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9" name="AutoShape 10"/>
            <p:cNvCxnSpPr>
              <a:cxnSpLocks noChangeShapeType="1"/>
              <a:endCxn id="14411" idx="3"/>
            </p:cNvCxnSpPr>
            <p:nvPr/>
          </p:nvCxnSpPr>
          <p:spPr bwMode="auto">
            <a:xfrm flipH="1">
              <a:off x="4334" y="1328"/>
              <a:ext cx="891" cy="3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0" name="AutoShape 11"/>
            <p:cNvCxnSpPr>
              <a:cxnSpLocks noChangeShapeType="1"/>
              <a:endCxn id="14406" idx="3"/>
            </p:cNvCxnSpPr>
            <p:nvPr/>
          </p:nvCxnSpPr>
          <p:spPr bwMode="auto">
            <a:xfrm flipH="1">
              <a:off x="3698" y="1875"/>
              <a:ext cx="1538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1" name="AutoShape 12"/>
            <p:cNvCxnSpPr>
              <a:cxnSpLocks noChangeShapeType="1"/>
              <a:endCxn id="14409" idx="3"/>
            </p:cNvCxnSpPr>
            <p:nvPr/>
          </p:nvCxnSpPr>
          <p:spPr bwMode="auto">
            <a:xfrm flipH="1" flipV="1">
              <a:off x="4326" y="2269"/>
              <a:ext cx="569" cy="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2" name="AutoShape 13"/>
            <p:cNvCxnSpPr>
              <a:cxnSpLocks noChangeShapeType="1"/>
              <a:endCxn id="14409" idx="3"/>
            </p:cNvCxnSpPr>
            <p:nvPr/>
          </p:nvCxnSpPr>
          <p:spPr bwMode="auto">
            <a:xfrm flipH="1">
              <a:off x="4326" y="2265"/>
              <a:ext cx="572" cy="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3" name="AutoShape 14"/>
            <p:cNvCxnSpPr>
              <a:cxnSpLocks noChangeShapeType="1"/>
              <a:endCxn id="14409" idx="3"/>
            </p:cNvCxnSpPr>
            <p:nvPr/>
          </p:nvCxnSpPr>
          <p:spPr bwMode="auto">
            <a:xfrm flipH="1" flipV="1">
              <a:off x="4326" y="2269"/>
              <a:ext cx="539" cy="1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4" name="AutoShape 15"/>
            <p:cNvCxnSpPr>
              <a:cxnSpLocks noChangeShapeType="1"/>
              <a:endCxn id="14410" idx="3"/>
            </p:cNvCxnSpPr>
            <p:nvPr/>
          </p:nvCxnSpPr>
          <p:spPr bwMode="auto">
            <a:xfrm flipH="1" flipV="1">
              <a:off x="4327" y="2461"/>
              <a:ext cx="514" cy="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5" name="AutoShape 16"/>
            <p:cNvCxnSpPr>
              <a:cxnSpLocks noChangeShapeType="1"/>
              <a:endCxn id="14410" idx="3"/>
            </p:cNvCxnSpPr>
            <p:nvPr/>
          </p:nvCxnSpPr>
          <p:spPr bwMode="auto">
            <a:xfrm flipH="1" flipV="1">
              <a:off x="4327" y="2461"/>
              <a:ext cx="538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6" name="AutoShape 17"/>
            <p:cNvCxnSpPr>
              <a:cxnSpLocks noChangeShapeType="1"/>
              <a:endCxn id="14410" idx="3"/>
            </p:cNvCxnSpPr>
            <p:nvPr/>
          </p:nvCxnSpPr>
          <p:spPr bwMode="auto">
            <a:xfrm flipH="1" flipV="1">
              <a:off x="4327" y="2461"/>
              <a:ext cx="545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7" name="AutoShape 18"/>
            <p:cNvCxnSpPr>
              <a:cxnSpLocks noChangeShapeType="1"/>
              <a:endCxn id="14416" idx="3"/>
            </p:cNvCxnSpPr>
            <p:nvPr/>
          </p:nvCxnSpPr>
          <p:spPr bwMode="auto">
            <a:xfrm flipH="1" flipV="1">
              <a:off x="4326" y="2697"/>
              <a:ext cx="533" cy="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8" name="AutoShape 19"/>
            <p:cNvCxnSpPr>
              <a:cxnSpLocks noChangeShapeType="1"/>
              <a:endCxn id="14416" idx="3"/>
            </p:cNvCxnSpPr>
            <p:nvPr/>
          </p:nvCxnSpPr>
          <p:spPr bwMode="auto">
            <a:xfrm flipH="1">
              <a:off x="4326" y="2666"/>
              <a:ext cx="527" cy="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9" name="AutoShape 20"/>
            <p:cNvCxnSpPr>
              <a:cxnSpLocks noChangeShapeType="1"/>
              <a:endCxn id="14416" idx="3"/>
            </p:cNvCxnSpPr>
            <p:nvPr/>
          </p:nvCxnSpPr>
          <p:spPr bwMode="auto">
            <a:xfrm flipH="1" flipV="1">
              <a:off x="4326" y="2697"/>
              <a:ext cx="557" cy="8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0" name="AutoShape 21"/>
            <p:cNvCxnSpPr>
              <a:cxnSpLocks noChangeShapeType="1"/>
              <a:endCxn id="14414" idx="3"/>
            </p:cNvCxnSpPr>
            <p:nvPr/>
          </p:nvCxnSpPr>
          <p:spPr bwMode="auto">
            <a:xfrm flipH="1" flipV="1">
              <a:off x="4326" y="2883"/>
              <a:ext cx="533" cy="2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1" name="AutoShape 22"/>
            <p:cNvCxnSpPr>
              <a:cxnSpLocks noChangeShapeType="1"/>
              <a:endCxn id="14414" idx="3"/>
            </p:cNvCxnSpPr>
            <p:nvPr/>
          </p:nvCxnSpPr>
          <p:spPr bwMode="auto">
            <a:xfrm flipH="1">
              <a:off x="4326" y="2852"/>
              <a:ext cx="551" cy="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2" name="AutoShape 23"/>
            <p:cNvCxnSpPr>
              <a:cxnSpLocks noChangeShapeType="1"/>
              <a:endCxn id="14414" idx="3"/>
            </p:cNvCxnSpPr>
            <p:nvPr/>
          </p:nvCxnSpPr>
          <p:spPr bwMode="auto">
            <a:xfrm flipH="1" flipV="1">
              <a:off x="4326" y="2883"/>
              <a:ext cx="515" cy="8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3" name="AutoShape 24"/>
            <p:cNvCxnSpPr>
              <a:cxnSpLocks noChangeShapeType="1"/>
              <a:endCxn id="14415" idx="3"/>
            </p:cNvCxnSpPr>
            <p:nvPr/>
          </p:nvCxnSpPr>
          <p:spPr bwMode="auto">
            <a:xfrm flipH="1" flipV="1">
              <a:off x="4326" y="3068"/>
              <a:ext cx="551" cy="7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4" name="AutoShape 25"/>
            <p:cNvCxnSpPr>
              <a:cxnSpLocks noChangeShapeType="1"/>
              <a:endCxn id="14415" idx="3"/>
            </p:cNvCxnSpPr>
            <p:nvPr/>
          </p:nvCxnSpPr>
          <p:spPr bwMode="auto">
            <a:xfrm flipH="1" flipV="1">
              <a:off x="4326" y="3068"/>
              <a:ext cx="557" cy="13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5" name="AutoShape 26"/>
            <p:cNvCxnSpPr>
              <a:cxnSpLocks noChangeShapeType="1"/>
              <a:endCxn id="14415" idx="3"/>
            </p:cNvCxnSpPr>
            <p:nvPr/>
          </p:nvCxnSpPr>
          <p:spPr bwMode="auto">
            <a:xfrm flipH="1" flipV="1">
              <a:off x="4326" y="3068"/>
              <a:ext cx="545" cy="1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6" name="AutoShape 27"/>
            <p:cNvCxnSpPr>
              <a:cxnSpLocks noChangeShapeType="1"/>
              <a:stCxn id="14394" idx="1"/>
            </p:cNvCxnSpPr>
            <p:nvPr/>
          </p:nvCxnSpPr>
          <p:spPr bwMode="auto">
            <a:xfrm flipH="1" flipV="1">
              <a:off x="944" y="2117"/>
              <a:ext cx="506" cy="6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7" name="AutoShape 28"/>
            <p:cNvCxnSpPr>
              <a:cxnSpLocks noChangeShapeType="1"/>
              <a:stCxn id="14431" idx="1"/>
            </p:cNvCxnSpPr>
            <p:nvPr/>
          </p:nvCxnSpPr>
          <p:spPr bwMode="auto">
            <a:xfrm flipH="1">
              <a:off x="980" y="1783"/>
              <a:ext cx="478" cy="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8" name="AutoShape 29"/>
            <p:cNvCxnSpPr>
              <a:cxnSpLocks noChangeShapeType="1"/>
              <a:stCxn id="14395" idx="1"/>
            </p:cNvCxnSpPr>
            <p:nvPr/>
          </p:nvCxnSpPr>
          <p:spPr bwMode="auto">
            <a:xfrm flipH="1" flipV="1">
              <a:off x="960" y="1379"/>
              <a:ext cx="490" cy="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9" name="AutoShape 30"/>
            <p:cNvCxnSpPr>
              <a:cxnSpLocks noChangeShapeType="1"/>
              <a:stCxn id="14395" idx="1"/>
            </p:cNvCxnSpPr>
            <p:nvPr/>
          </p:nvCxnSpPr>
          <p:spPr bwMode="auto">
            <a:xfrm flipH="1">
              <a:off x="978" y="1382"/>
              <a:ext cx="472" cy="6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0" name="AutoShape 31"/>
            <p:cNvCxnSpPr>
              <a:cxnSpLocks noChangeShapeType="1"/>
              <a:stCxn id="14395" idx="1"/>
            </p:cNvCxnSpPr>
            <p:nvPr/>
          </p:nvCxnSpPr>
          <p:spPr bwMode="auto">
            <a:xfrm flipH="1" flipV="1">
              <a:off x="960" y="1307"/>
              <a:ext cx="490" cy="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1" name="AutoShape 32"/>
            <p:cNvCxnSpPr>
              <a:cxnSpLocks noChangeShapeType="1"/>
              <a:stCxn id="14433" idx="1"/>
            </p:cNvCxnSpPr>
            <p:nvPr/>
          </p:nvCxnSpPr>
          <p:spPr bwMode="auto">
            <a:xfrm flipH="1">
              <a:off x="972" y="1568"/>
              <a:ext cx="473" cy="9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2" name="AutoShape 33"/>
            <p:cNvCxnSpPr>
              <a:cxnSpLocks noChangeShapeType="1"/>
              <a:stCxn id="14433" idx="1"/>
            </p:cNvCxnSpPr>
            <p:nvPr/>
          </p:nvCxnSpPr>
          <p:spPr bwMode="auto">
            <a:xfrm flipH="1" flipV="1">
              <a:off x="972" y="1511"/>
              <a:ext cx="473" cy="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AutoShape 34"/>
            <p:cNvCxnSpPr>
              <a:cxnSpLocks noChangeShapeType="1"/>
              <a:stCxn id="14433" idx="1"/>
            </p:cNvCxnSpPr>
            <p:nvPr/>
          </p:nvCxnSpPr>
          <p:spPr bwMode="auto">
            <a:xfrm flipH="1">
              <a:off x="978" y="1568"/>
              <a:ext cx="467" cy="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AutoShape 35"/>
            <p:cNvCxnSpPr>
              <a:cxnSpLocks noChangeShapeType="1"/>
              <a:stCxn id="14430" idx="1"/>
            </p:cNvCxnSpPr>
            <p:nvPr/>
          </p:nvCxnSpPr>
          <p:spPr bwMode="auto">
            <a:xfrm flipH="1" flipV="1">
              <a:off x="974" y="1967"/>
              <a:ext cx="484" cy="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5" name="AutoShape 36"/>
            <p:cNvCxnSpPr>
              <a:cxnSpLocks noChangeShapeType="1"/>
              <a:stCxn id="14394" idx="1"/>
            </p:cNvCxnSpPr>
            <p:nvPr/>
          </p:nvCxnSpPr>
          <p:spPr bwMode="auto">
            <a:xfrm flipH="1">
              <a:off x="932" y="2184"/>
              <a:ext cx="518" cy="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6" name="AutoShape 37"/>
            <p:cNvCxnSpPr>
              <a:cxnSpLocks noChangeShapeType="1"/>
              <a:stCxn id="14394" idx="1"/>
            </p:cNvCxnSpPr>
            <p:nvPr/>
          </p:nvCxnSpPr>
          <p:spPr bwMode="auto">
            <a:xfrm flipH="1">
              <a:off x="944" y="2184"/>
              <a:ext cx="506" cy="7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7" name="AutoShape 38"/>
            <p:cNvCxnSpPr>
              <a:cxnSpLocks noChangeShapeType="1"/>
              <a:stCxn id="14392" idx="1"/>
            </p:cNvCxnSpPr>
            <p:nvPr/>
          </p:nvCxnSpPr>
          <p:spPr bwMode="auto">
            <a:xfrm flipH="1">
              <a:off x="932" y="2370"/>
              <a:ext cx="518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8" name="AutoShape 39"/>
            <p:cNvCxnSpPr>
              <a:cxnSpLocks noChangeShapeType="1"/>
              <a:stCxn id="14392" idx="1"/>
            </p:cNvCxnSpPr>
            <p:nvPr/>
          </p:nvCxnSpPr>
          <p:spPr bwMode="auto">
            <a:xfrm flipH="1" flipV="1">
              <a:off x="926" y="2369"/>
              <a:ext cx="52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9" name="AutoShape 40"/>
            <p:cNvCxnSpPr>
              <a:cxnSpLocks noChangeShapeType="1"/>
              <a:stCxn id="14392" idx="1"/>
            </p:cNvCxnSpPr>
            <p:nvPr/>
          </p:nvCxnSpPr>
          <p:spPr bwMode="auto">
            <a:xfrm flipH="1" flipV="1">
              <a:off x="938" y="2297"/>
              <a:ext cx="512" cy="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0" name="AutoShape 41"/>
            <p:cNvCxnSpPr>
              <a:cxnSpLocks noChangeShapeType="1"/>
            </p:cNvCxnSpPr>
            <p:nvPr/>
          </p:nvCxnSpPr>
          <p:spPr bwMode="auto">
            <a:xfrm flipH="1">
              <a:off x="530" y="2561"/>
              <a:ext cx="920" cy="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1" name="AutoShape 42"/>
            <p:cNvCxnSpPr>
              <a:cxnSpLocks noChangeShapeType="1"/>
              <a:stCxn id="14393" idx="1"/>
            </p:cNvCxnSpPr>
            <p:nvPr/>
          </p:nvCxnSpPr>
          <p:spPr bwMode="auto">
            <a:xfrm flipH="1">
              <a:off x="542" y="2555"/>
              <a:ext cx="908" cy="1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2" name="AutoShape 43"/>
            <p:cNvCxnSpPr>
              <a:cxnSpLocks noChangeShapeType="1"/>
              <a:stCxn id="14397" idx="1"/>
              <a:endCxn id="14421" idx="1"/>
            </p:cNvCxnSpPr>
            <p:nvPr/>
          </p:nvCxnSpPr>
          <p:spPr bwMode="auto">
            <a:xfrm flipH="1">
              <a:off x="554" y="2979"/>
              <a:ext cx="904" cy="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3" name="AutoShape 44"/>
            <p:cNvCxnSpPr>
              <a:cxnSpLocks noChangeShapeType="1"/>
              <a:stCxn id="14397" idx="1"/>
            </p:cNvCxnSpPr>
            <p:nvPr/>
          </p:nvCxnSpPr>
          <p:spPr bwMode="auto">
            <a:xfrm flipH="1" flipV="1">
              <a:off x="554" y="2919"/>
              <a:ext cx="904" cy="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4" name="AutoShape 45"/>
            <p:cNvCxnSpPr>
              <a:cxnSpLocks noChangeShapeType="1"/>
              <a:stCxn id="14397" idx="1"/>
            </p:cNvCxnSpPr>
            <p:nvPr/>
          </p:nvCxnSpPr>
          <p:spPr bwMode="auto">
            <a:xfrm flipH="1">
              <a:off x="530" y="2979"/>
              <a:ext cx="928" cy="7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5" name="AutoShape 46"/>
            <p:cNvCxnSpPr>
              <a:cxnSpLocks noChangeShapeType="1"/>
              <a:stCxn id="14398" idx="1"/>
            </p:cNvCxnSpPr>
            <p:nvPr/>
          </p:nvCxnSpPr>
          <p:spPr bwMode="auto">
            <a:xfrm flipH="1">
              <a:off x="497" y="3165"/>
              <a:ext cx="961" cy="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6" name="AutoShape 47"/>
            <p:cNvCxnSpPr>
              <a:cxnSpLocks noChangeShapeType="1"/>
              <a:stCxn id="14398" idx="1"/>
            </p:cNvCxnSpPr>
            <p:nvPr/>
          </p:nvCxnSpPr>
          <p:spPr bwMode="auto">
            <a:xfrm flipH="1" flipV="1">
              <a:off x="527" y="3135"/>
              <a:ext cx="931" cy="3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7" name="AutoShape 48"/>
            <p:cNvCxnSpPr>
              <a:cxnSpLocks noChangeShapeType="1"/>
              <a:stCxn id="14398" idx="1"/>
            </p:cNvCxnSpPr>
            <p:nvPr/>
          </p:nvCxnSpPr>
          <p:spPr bwMode="auto">
            <a:xfrm flipH="1">
              <a:off x="497" y="3165"/>
              <a:ext cx="961" cy="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8" name="AutoShape 49"/>
            <p:cNvCxnSpPr>
              <a:cxnSpLocks noChangeShapeType="1"/>
              <a:stCxn id="14395" idx="0"/>
              <a:endCxn id="14433" idx="2"/>
            </p:cNvCxnSpPr>
            <p:nvPr/>
          </p:nvCxnSpPr>
          <p:spPr bwMode="auto">
            <a:xfrm flipH="1">
              <a:off x="1509" y="1319"/>
              <a:ext cx="9" cy="193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9" name="AutoShape 50"/>
            <p:cNvCxnSpPr>
              <a:cxnSpLocks noChangeShapeType="1"/>
              <a:stCxn id="14407" idx="3"/>
              <a:endCxn id="14412" idx="1"/>
            </p:cNvCxnSpPr>
            <p:nvPr/>
          </p:nvCxnSpPr>
          <p:spPr bwMode="auto">
            <a:xfrm flipV="1">
              <a:off x="3698" y="1544"/>
              <a:ext cx="500" cy="1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90" name="Line 51"/>
            <p:cNvSpPr>
              <a:spLocks noChangeShapeType="1"/>
            </p:cNvSpPr>
            <p:nvPr/>
          </p:nvSpPr>
          <p:spPr bwMode="auto">
            <a:xfrm flipV="1">
              <a:off x="4997" y="2615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391" name="Rectangle 52"/>
            <p:cNvSpPr>
              <a:spLocks noChangeArrowheads="1"/>
            </p:cNvSpPr>
            <p:nvPr/>
          </p:nvSpPr>
          <p:spPr bwMode="auto">
            <a:xfrm>
              <a:off x="1450" y="2678"/>
              <a:ext cx="135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392" name="Rectangle 53"/>
            <p:cNvSpPr>
              <a:spLocks noChangeArrowheads="1"/>
            </p:cNvSpPr>
            <p:nvPr/>
          </p:nvSpPr>
          <p:spPr bwMode="auto">
            <a:xfrm>
              <a:off x="1450" y="2309"/>
              <a:ext cx="135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393" name="Rectangle 54"/>
            <p:cNvSpPr>
              <a:spLocks noChangeArrowheads="1"/>
            </p:cNvSpPr>
            <p:nvPr/>
          </p:nvSpPr>
          <p:spPr bwMode="auto">
            <a:xfrm>
              <a:off x="1450" y="2493"/>
              <a:ext cx="135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3</a:t>
              </a:r>
            </a:p>
          </p:txBody>
        </p:sp>
        <p:sp>
          <p:nvSpPr>
            <p:cNvPr id="14394" name="Rectangle 55"/>
            <p:cNvSpPr>
              <a:spLocks noChangeArrowheads="1"/>
            </p:cNvSpPr>
            <p:nvPr/>
          </p:nvSpPr>
          <p:spPr bwMode="auto">
            <a:xfrm>
              <a:off x="1450" y="2122"/>
              <a:ext cx="135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395" name="Rectangle 56"/>
            <p:cNvSpPr>
              <a:spLocks noChangeArrowheads="1"/>
            </p:cNvSpPr>
            <p:nvPr/>
          </p:nvSpPr>
          <p:spPr bwMode="auto">
            <a:xfrm>
              <a:off x="1450" y="1319"/>
              <a:ext cx="135" cy="1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396" name="Rectangle 57"/>
            <p:cNvSpPr>
              <a:spLocks noChangeArrowheads="1"/>
            </p:cNvSpPr>
            <p:nvPr/>
          </p:nvSpPr>
          <p:spPr bwMode="auto">
            <a:xfrm>
              <a:off x="1450" y="1135"/>
              <a:ext cx="135" cy="1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397" name="Rectangle 58"/>
            <p:cNvSpPr>
              <a:spLocks noChangeArrowheads="1"/>
            </p:cNvSpPr>
            <p:nvPr/>
          </p:nvSpPr>
          <p:spPr bwMode="auto">
            <a:xfrm>
              <a:off x="1458" y="2921"/>
              <a:ext cx="128" cy="1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398" name="Rectangle 59"/>
            <p:cNvSpPr>
              <a:spLocks noChangeArrowheads="1"/>
            </p:cNvSpPr>
            <p:nvPr/>
          </p:nvSpPr>
          <p:spPr bwMode="auto">
            <a:xfrm>
              <a:off x="1458" y="3107"/>
              <a:ext cx="128" cy="11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399" name="Rectangle 60"/>
            <p:cNvSpPr>
              <a:spLocks noChangeArrowheads="1"/>
            </p:cNvSpPr>
            <p:nvPr/>
          </p:nvSpPr>
          <p:spPr bwMode="auto">
            <a:xfrm>
              <a:off x="2132" y="1937"/>
              <a:ext cx="135" cy="12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00" name="Rectangle 61"/>
            <p:cNvSpPr>
              <a:spLocks noChangeArrowheads="1"/>
            </p:cNvSpPr>
            <p:nvPr/>
          </p:nvSpPr>
          <p:spPr bwMode="auto">
            <a:xfrm>
              <a:off x="2132" y="2309"/>
              <a:ext cx="135" cy="12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01" name="Rectangle 62"/>
            <p:cNvSpPr>
              <a:spLocks noChangeArrowheads="1"/>
            </p:cNvSpPr>
            <p:nvPr/>
          </p:nvSpPr>
          <p:spPr bwMode="auto">
            <a:xfrm>
              <a:off x="2132" y="1937"/>
              <a:ext cx="135" cy="1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402" name="Rectangle 63"/>
            <p:cNvSpPr>
              <a:spLocks noChangeArrowheads="1"/>
            </p:cNvSpPr>
            <p:nvPr/>
          </p:nvSpPr>
          <p:spPr bwMode="auto">
            <a:xfrm>
              <a:off x="2132" y="1567"/>
              <a:ext cx="135" cy="1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03" name="Rectangle 64"/>
            <p:cNvSpPr>
              <a:spLocks noChangeArrowheads="1"/>
            </p:cNvSpPr>
            <p:nvPr/>
          </p:nvSpPr>
          <p:spPr bwMode="auto">
            <a:xfrm>
              <a:off x="2132" y="2309"/>
              <a:ext cx="135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3</a:t>
              </a:r>
            </a:p>
          </p:txBody>
        </p:sp>
        <p:sp>
          <p:nvSpPr>
            <p:cNvPr id="14404" name="Rectangle 65"/>
            <p:cNvSpPr>
              <a:spLocks noChangeArrowheads="1"/>
            </p:cNvSpPr>
            <p:nvPr/>
          </p:nvSpPr>
          <p:spPr bwMode="auto">
            <a:xfrm>
              <a:off x="2132" y="2678"/>
              <a:ext cx="135" cy="1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  <a:endParaRPr kumimoji="0" lang="en-US" sz="1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05" name="Rectangle 66"/>
            <p:cNvSpPr>
              <a:spLocks noChangeArrowheads="1"/>
            </p:cNvSpPr>
            <p:nvPr/>
          </p:nvSpPr>
          <p:spPr bwMode="auto">
            <a:xfrm>
              <a:off x="2789" y="1991"/>
              <a:ext cx="177" cy="17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06" name="Rectangle 67"/>
            <p:cNvSpPr>
              <a:spLocks noChangeArrowheads="1"/>
            </p:cNvSpPr>
            <p:nvPr/>
          </p:nvSpPr>
          <p:spPr bwMode="auto">
            <a:xfrm>
              <a:off x="3562" y="1816"/>
              <a:ext cx="136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407" name="Rectangle 68"/>
            <p:cNvSpPr>
              <a:spLocks noChangeArrowheads="1"/>
            </p:cNvSpPr>
            <p:nvPr/>
          </p:nvSpPr>
          <p:spPr bwMode="auto">
            <a:xfrm>
              <a:off x="3562" y="1607"/>
              <a:ext cx="136" cy="1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08" name="Rectangle 69"/>
            <p:cNvSpPr>
              <a:spLocks noChangeArrowheads="1"/>
            </p:cNvSpPr>
            <p:nvPr/>
          </p:nvSpPr>
          <p:spPr bwMode="auto">
            <a:xfrm>
              <a:off x="3562" y="2218"/>
              <a:ext cx="136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3</a:t>
              </a:r>
            </a:p>
          </p:txBody>
        </p:sp>
        <p:sp>
          <p:nvSpPr>
            <p:cNvPr id="14409" name="Rectangle 70"/>
            <p:cNvSpPr>
              <a:spLocks noChangeArrowheads="1"/>
            </p:cNvSpPr>
            <p:nvPr/>
          </p:nvSpPr>
          <p:spPr bwMode="auto">
            <a:xfrm>
              <a:off x="4188" y="2208"/>
              <a:ext cx="138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10" name="Rectangle 71"/>
            <p:cNvSpPr>
              <a:spLocks noChangeArrowheads="1"/>
            </p:cNvSpPr>
            <p:nvPr/>
          </p:nvSpPr>
          <p:spPr bwMode="auto">
            <a:xfrm>
              <a:off x="4189" y="2400"/>
              <a:ext cx="138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411" name="Rectangle 72"/>
            <p:cNvSpPr>
              <a:spLocks noChangeArrowheads="1"/>
            </p:cNvSpPr>
            <p:nvPr/>
          </p:nvSpPr>
          <p:spPr bwMode="auto">
            <a:xfrm>
              <a:off x="4198" y="1295"/>
              <a:ext cx="136" cy="1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412" name="Rectangle 73"/>
            <p:cNvSpPr>
              <a:spLocks noChangeArrowheads="1"/>
            </p:cNvSpPr>
            <p:nvPr/>
          </p:nvSpPr>
          <p:spPr bwMode="auto">
            <a:xfrm>
              <a:off x="4198" y="1481"/>
              <a:ext cx="136" cy="1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  <a:endParaRPr kumimoji="0" lang="en-US" sz="1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13" name="Rectangle 74"/>
            <p:cNvSpPr>
              <a:spLocks noChangeArrowheads="1"/>
            </p:cNvSpPr>
            <p:nvPr/>
          </p:nvSpPr>
          <p:spPr bwMode="auto">
            <a:xfrm>
              <a:off x="4198" y="1111"/>
              <a:ext cx="136" cy="12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14" name="Rectangle 75"/>
            <p:cNvSpPr>
              <a:spLocks noChangeArrowheads="1"/>
            </p:cNvSpPr>
            <p:nvPr/>
          </p:nvSpPr>
          <p:spPr bwMode="auto">
            <a:xfrm>
              <a:off x="4190" y="2822"/>
              <a:ext cx="136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2</a:t>
              </a:r>
            </a:p>
          </p:txBody>
        </p:sp>
        <p:sp>
          <p:nvSpPr>
            <p:cNvPr id="14415" name="Rectangle 76"/>
            <p:cNvSpPr>
              <a:spLocks noChangeArrowheads="1"/>
            </p:cNvSpPr>
            <p:nvPr/>
          </p:nvSpPr>
          <p:spPr bwMode="auto">
            <a:xfrm>
              <a:off x="4190" y="3005"/>
              <a:ext cx="136" cy="1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416" name="Rectangle 77"/>
            <p:cNvSpPr>
              <a:spLocks noChangeArrowheads="1"/>
            </p:cNvSpPr>
            <p:nvPr/>
          </p:nvSpPr>
          <p:spPr bwMode="auto">
            <a:xfrm>
              <a:off x="4190" y="2635"/>
              <a:ext cx="136" cy="1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17" name="Oval 78"/>
            <p:cNvSpPr>
              <a:spLocks noChangeArrowheads="1"/>
            </p:cNvSpPr>
            <p:nvPr/>
          </p:nvSpPr>
          <p:spPr bwMode="auto">
            <a:xfrm rot="10800000">
              <a:off x="5185" y="999"/>
              <a:ext cx="194" cy="2023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End Customers</a:t>
              </a:r>
            </a:p>
          </p:txBody>
        </p:sp>
        <p:sp>
          <p:nvSpPr>
            <p:cNvPr id="14418" name="Rectangle 79"/>
            <p:cNvSpPr>
              <a:spLocks noChangeArrowheads="1"/>
            </p:cNvSpPr>
            <p:nvPr/>
          </p:nvSpPr>
          <p:spPr bwMode="auto">
            <a:xfrm>
              <a:off x="3562" y="2525"/>
              <a:ext cx="136" cy="12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  <a:endParaRPr kumimoji="0" lang="en-US" sz="1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19" name="Line 80"/>
            <p:cNvSpPr>
              <a:spLocks noChangeShapeType="1"/>
            </p:cNvSpPr>
            <p:nvPr/>
          </p:nvSpPr>
          <p:spPr bwMode="auto">
            <a:xfrm>
              <a:off x="581" y="1755"/>
              <a:ext cx="2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20" name="Oval 81"/>
            <p:cNvSpPr>
              <a:spLocks noChangeArrowheads="1"/>
            </p:cNvSpPr>
            <p:nvPr/>
          </p:nvSpPr>
          <p:spPr bwMode="auto">
            <a:xfrm rot="10781955">
              <a:off x="796" y="1002"/>
              <a:ext cx="194" cy="1499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Tier 3 to n Suppliers</a:t>
              </a:r>
            </a:p>
          </p:txBody>
        </p:sp>
        <p:sp>
          <p:nvSpPr>
            <p:cNvPr id="14421" name="Oval 82"/>
            <p:cNvSpPr>
              <a:spLocks noChangeArrowheads="1"/>
            </p:cNvSpPr>
            <p:nvPr/>
          </p:nvSpPr>
          <p:spPr bwMode="auto">
            <a:xfrm rot="10800000">
              <a:off x="389" y="1031"/>
              <a:ext cx="194" cy="2290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Initial Suppliers</a:t>
              </a:r>
            </a:p>
          </p:txBody>
        </p:sp>
        <p:sp>
          <p:nvSpPr>
            <p:cNvPr id="14422" name="Line 83"/>
            <p:cNvSpPr>
              <a:spLocks noChangeShapeType="1"/>
            </p:cNvSpPr>
            <p:nvPr/>
          </p:nvSpPr>
          <p:spPr bwMode="auto">
            <a:xfrm>
              <a:off x="2198" y="2430"/>
              <a:ext cx="0" cy="249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23" name="Line 84"/>
            <p:cNvSpPr>
              <a:spLocks noChangeShapeType="1"/>
            </p:cNvSpPr>
            <p:nvPr/>
          </p:nvSpPr>
          <p:spPr bwMode="auto">
            <a:xfrm>
              <a:off x="1519" y="3053"/>
              <a:ext cx="0" cy="62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24" name="Text Box 85"/>
            <p:cNvSpPr txBox="1">
              <a:spLocks noChangeArrowheads="1"/>
            </p:cNvSpPr>
            <p:nvPr/>
          </p:nvSpPr>
          <p:spPr bwMode="auto">
            <a:xfrm>
              <a:off x="3317" y="696"/>
              <a:ext cx="576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Customers</a:t>
              </a:r>
            </a:p>
          </p:txBody>
        </p:sp>
        <p:sp>
          <p:nvSpPr>
            <p:cNvPr id="14425" name="Text Box 86"/>
            <p:cNvSpPr txBox="1">
              <a:spLocks noChangeArrowheads="1"/>
            </p:cNvSpPr>
            <p:nvPr/>
          </p:nvSpPr>
          <p:spPr bwMode="auto">
            <a:xfrm>
              <a:off x="3976" y="697"/>
              <a:ext cx="576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Customers</a:t>
              </a:r>
            </a:p>
          </p:txBody>
        </p:sp>
        <p:sp>
          <p:nvSpPr>
            <p:cNvPr id="14426" name="Text Box 87"/>
            <p:cNvSpPr txBox="1">
              <a:spLocks noChangeArrowheads="1"/>
            </p:cNvSpPr>
            <p:nvPr/>
          </p:nvSpPr>
          <p:spPr bwMode="auto">
            <a:xfrm>
              <a:off x="4638" y="703"/>
              <a:ext cx="100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3 to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End Customers</a:t>
              </a:r>
            </a:p>
          </p:txBody>
        </p:sp>
        <p:sp>
          <p:nvSpPr>
            <p:cNvPr id="14427" name="Text Box 88"/>
            <p:cNvSpPr txBox="1">
              <a:spLocks noChangeArrowheads="1"/>
            </p:cNvSpPr>
            <p:nvPr/>
          </p:nvSpPr>
          <p:spPr bwMode="auto">
            <a:xfrm>
              <a:off x="1275" y="697"/>
              <a:ext cx="5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Suppliers</a:t>
              </a:r>
            </a:p>
          </p:txBody>
        </p:sp>
        <p:sp>
          <p:nvSpPr>
            <p:cNvPr id="14428" name="Text Box 89"/>
            <p:cNvSpPr txBox="1">
              <a:spLocks noChangeArrowheads="1"/>
            </p:cNvSpPr>
            <p:nvPr/>
          </p:nvSpPr>
          <p:spPr bwMode="auto">
            <a:xfrm>
              <a:off x="1948" y="697"/>
              <a:ext cx="51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Suppliers</a:t>
              </a:r>
            </a:p>
          </p:txBody>
        </p:sp>
        <p:sp>
          <p:nvSpPr>
            <p:cNvPr id="14429" name="Text Box 90"/>
            <p:cNvSpPr txBox="1">
              <a:spLocks noChangeArrowheads="1"/>
            </p:cNvSpPr>
            <p:nvPr/>
          </p:nvSpPr>
          <p:spPr bwMode="auto">
            <a:xfrm>
              <a:off x="309" y="685"/>
              <a:ext cx="8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Tier 3 to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rPr>
                <a:t>Initial Suppliers</a:t>
              </a: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endParaRPr>
            </a:p>
          </p:txBody>
        </p:sp>
        <p:sp>
          <p:nvSpPr>
            <p:cNvPr id="14430" name="Rectangle 91"/>
            <p:cNvSpPr>
              <a:spLocks noChangeArrowheads="1"/>
            </p:cNvSpPr>
            <p:nvPr/>
          </p:nvSpPr>
          <p:spPr bwMode="auto">
            <a:xfrm flipV="1">
              <a:off x="1458" y="1913"/>
              <a:ext cx="129" cy="1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431" name="Rectangle 92"/>
            <p:cNvSpPr>
              <a:spLocks noChangeArrowheads="1"/>
            </p:cNvSpPr>
            <p:nvPr/>
          </p:nvSpPr>
          <p:spPr bwMode="auto">
            <a:xfrm flipV="1">
              <a:off x="1458" y="1724"/>
              <a:ext cx="129" cy="1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32" name="Line 93"/>
            <p:cNvSpPr>
              <a:spLocks noChangeShapeType="1"/>
            </p:cNvSpPr>
            <p:nvPr/>
          </p:nvSpPr>
          <p:spPr bwMode="auto">
            <a:xfrm>
              <a:off x="1527" y="1852"/>
              <a:ext cx="0" cy="62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  <a:cs typeface="+mn-cs"/>
              </a:endParaRPr>
            </a:p>
          </p:txBody>
        </p:sp>
        <p:sp>
          <p:nvSpPr>
            <p:cNvPr id="14433" name="Rectangle 95"/>
            <p:cNvSpPr>
              <a:spLocks noChangeArrowheads="1"/>
            </p:cNvSpPr>
            <p:nvPr/>
          </p:nvSpPr>
          <p:spPr bwMode="auto">
            <a:xfrm flipV="1">
              <a:off x="1445" y="1511"/>
              <a:ext cx="129" cy="1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sp>
          <p:nvSpPr>
            <p:cNvPr id="14434" name="Rectangle 96"/>
            <p:cNvSpPr>
              <a:spLocks noChangeArrowheads="1"/>
            </p:cNvSpPr>
            <p:nvPr/>
          </p:nvSpPr>
          <p:spPr bwMode="auto">
            <a:xfrm>
              <a:off x="2814" y="2903"/>
              <a:ext cx="128" cy="11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35" name="Rectangle 97"/>
            <p:cNvSpPr>
              <a:spLocks noChangeArrowheads="1"/>
            </p:cNvSpPr>
            <p:nvPr/>
          </p:nvSpPr>
          <p:spPr bwMode="auto">
            <a:xfrm>
              <a:off x="2814" y="3155"/>
              <a:ext cx="128" cy="11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cxnSp>
          <p:nvCxnSpPr>
            <p:cNvPr id="14436" name="AutoShape 98"/>
            <p:cNvCxnSpPr>
              <a:cxnSpLocks noChangeShapeType="1"/>
              <a:stCxn id="14404" idx="3"/>
              <a:endCxn id="14434" idx="1"/>
            </p:cNvCxnSpPr>
            <p:nvPr/>
          </p:nvCxnSpPr>
          <p:spPr bwMode="auto">
            <a:xfrm>
              <a:off x="2267" y="2740"/>
              <a:ext cx="547" cy="2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7" name="AutoShape 99"/>
            <p:cNvCxnSpPr>
              <a:cxnSpLocks noChangeShapeType="1"/>
              <a:stCxn id="14404" idx="3"/>
              <a:endCxn id="14435" idx="1"/>
            </p:cNvCxnSpPr>
            <p:nvPr/>
          </p:nvCxnSpPr>
          <p:spPr bwMode="auto">
            <a:xfrm>
              <a:off x="2267" y="2740"/>
              <a:ext cx="547" cy="4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8" name="AutoShape 100"/>
            <p:cNvCxnSpPr>
              <a:cxnSpLocks noChangeShapeType="1"/>
              <a:stCxn id="14434" idx="3"/>
            </p:cNvCxnSpPr>
            <p:nvPr/>
          </p:nvCxnSpPr>
          <p:spPr bwMode="auto">
            <a:xfrm flipV="1">
              <a:off x="2942" y="2855"/>
              <a:ext cx="423" cy="10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39" name="AutoShape 101"/>
            <p:cNvCxnSpPr>
              <a:cxnSpLocks noChangeShapeType="1"/>
              <a:stCxn id="14434" idx="3"/>
            </p:cNvCxnSpPr>
            <p:nvPr/>
          </p:nvCxnSpPr>
          <p:spPr bwMode="auto">
            <a:xfrm flipV="1">
              <a:off x="2942" y="2951"/>
              <a:ext cx="423" cy="1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0" name="AutoShape 102"/>
            <p:cNvCxnSpPr>
              <a:cxnSpLocks noChangeShapeType="1"/>
              <a:stCxn id="14434" idx="3"/>
            </p:cNvCxnSpPr>
            <p:nvPr/>
          </p:nvCxnSpPr>
          <p:spPr bwMode="auto">
            <a:xfrm>
              <a:off x="2942" y="2961"/>
              <a:ext cx="423" cy="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1" name="AutoShape 103"/>
            <p:cNvCxnSpPr>
              <a:cxnSpLocks noChangeShapeType="1"/>
              <a:stCxn id="14435" idx="3"/>
            </p:cNvCxnSpPr>
            <p:nvPr/>
          </p:nvCxnSpPr>
          <p:spPr bwMode="auto">
            <a:xfrm flipV="1">
              <a:off x="2942" y="3107"/>
              <a:ext cx="423" cy="10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2" name="AutoShape 104"/>
            <p:cNvCxnSpPr>
              <a:cxnSpLocks noChangeShapeType="1"/>
              <a:stCxn id="14435" idx="3"/>
            </p:cNvCxnSpPr>
            <p:nvPr/>
          </p:nvCxnSpPr>
          <p:spPr bwMode="auto">
            <a:xfrm flipV="1">
              <a:off x="2942" y="3203"/>
              <a:ext cx="423" cy="1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3" name="AutoShape 105"/>
            <p:cNvCxnSpPr>
              <a:cxnSpLocks noChangeShapeType="1"/>
              <a:stCxn id="14435" idx="3"/>
            </p:cNvCxnSpPr>
            <p:nvPr/>
          </p:nvCxnSpPr>
          <p:spPr bwMode="auto">
            <a:xfrm>
              <a:off x="2942" y="3213"/>
              <a:ext cx="423" cy="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4" name="AutoShape 106"/>
            <p:cNvCxnSpPr>
              <a:cxnSpLocks noChangeShapeType="1"/>
              <a:stCxn id="14434" idx="2"/>
              <a:endCxn id="14435" idx="0"/>
            </p:cNvCxnSpPr>
            <p:nvPr/>
          </p:nvCxnSpPr>
          <p:spPr bwMode="auto">
            <a:xfrm>
              <a:off x="2878" y="3019"/>
              <a:ext cx="0" cy="136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5" name="AutoShape 107"/>
            <p:cNvCxnSpPr>
              <a:cxnSpLocks noChangeShapeType="1"/>
              <a:stCxn id="14405" idx="1"/>
              <a:endCxn id="14404" idx="3"/>
            </p:cNvCxnSpPr>
            <p:nvPr/>
          </p:nvCxnSpPr>
          <p:spPr bwMode="auto">
            <a:xfrm flipH="1">
              <a:off x="2267" y="2077"/>
              <a:ext cx="522" cy="66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6" name="AutoShape 108"/>
            <p:cNvCxnSpPr>
              <a:cxnSpLocks noChangeShapeType="1"/>
              <a:stCxn id="14405" idx="1"/>
              <a:endCxn id="14403" idx="3"/>
            </p:cNvCxnSpPr>
            <p:nvPr/>
          </p:nvCxnSpPr>
          <p:spPr bwMode="auto">
            <a:xfrm flipH="1">
              <a:off x="2267" y="2077"/>
              <a:ext cx="522" cy="29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7" name="AutoShape 109"/>
            <p:cNvCxnSpPr>
              <a:cxnSpLocks noChangeShapeType="1"/>
              <a:stCxn id="14405" idx="1"/>
              <a:endCxn id="14401" idx="3"/>
            </p:cNvCxnSpPr>
            <p:nvPr/>
          </p:nvCxnSpPr>
          <p:spPr bwMode="auto">
            <a:xfrm flipH="1" flipV="1">
              <a:off x="2267" y="1999"/>
              <a:ext cx="522" cy="7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8" name="AutoShape 110"/>
            <p:cNvCxnSpPr>
              <a:cxnSpLocks noChangeShapeType="1"/>
              <a:stCxn id="14405" idx="1"/>
              <a:endCxn id="14402" idx="3"/>
            </p:cNvCxnSpPr>
            <p:nvPr/>
          </p:nvCxnSpPr>
          <p:spPr bwMode="auto">
            <a:xfrm flipH="1" flipV="1">
              <a:off x="2267" y="1629"/>
              <a:ext cx="522" cy="44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49" name="AutoShape 111"/>
            <p:cNvCxnSpPr>
              <a:cxnSpLocks noChangeShapeType="1"/>
              <a:stCxn id="14418" idx="3"/>
              <a:endCxn id="14415" idx="1"/>
            </p:cNvCxnSpPr>
            <p:nvPr/>
          </p:nvCxnSpPr>
          <p:spPr bwMode="auto">
            <a:xfrm>
              <a:off x="3698" y="2586"/>
              <a:ext cx="492" cy="48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0" name="AutoShape 112"/>
            <p:cNvCxnSpPr>
              <a:cxnSpLocks noChangeShapeType="1"/>
              <a:stCxn id="14418" idx="3"/>
              <a:endCxn id="14414" idx="1"/>
            </p:cNvCxnSpPr>
            <p:nvPr/>
          </p:nvCxnSpPr>
          <p:spPr bwMode="auto">
            <a:xfrm>
              <a:off x="3698" y="2586"/>
              <a:ext cx="492" cy="2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1" name="AutoShape 113"/>
            <p:cNvCxnSpPr>
              <a:cxnSpLocks noChangeShapeType="1"/>
              <a:stCxn id="14418" idx="3"/>
              <a:endCxn id="14416" idx="1"/>
            </p:cNvCxnSpPr>
            <p:nvPr/>
          </p:nvCxnSpPr>
          <p:spPr bwMode="auto">
            <a:xfrm>
              <a:off x="3698" y="2586"/>
              <a:ext cx="492" cy="1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2" name="AutoShape 114"/>
            <p:cNvCxnSpPr>
              <a:cxnSpLocks noChangeShapeType="1"/>
              <a:stCxn id="14408" idx="3"/>
              <a:endCxn id="14410" idx="1"/>
            </p:cNvCxnSpPr>
            <p:nvPr/>
          </p:nvCxnSpPr>
          <p:spPr bwMode="auto">
            <a:xfrm>
              <a:off x="3698" y="2280"/>
              <a:ext cx="491" cy="18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3" name="AutoShape 115"/>
            <p:cNvCxnSpPr>
              <a:cxnSpLocks noChangeShapeType="1"/>
              <a:stCxn id="14408" idx="3"/>
              <a:endCxn id="14409" idx="1"/>
            </p:cNvCxnSpPr>
            <p:nvPr/>
          </p:nvCxnSpPr>
          <p:spPr bwMode="auto">
            <a:xfrm flipV="1">
              <a:off x="3698" y="2269"/>
              <a:ext cx="490" cy="1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4" name="AutoShape 116"/>
            <p:cNvCxnSpPr>
              <a:cxnSpLocks noChangeShapeType="1"/>
              <a:stCxn id="14409" idx="2"/>
              <a:endCxn id="14410" idx="0"/>
            </p:cNvCxnSpPr>
            <p:nvPr/>
          </p:nvCxnSpPr>
          <p:spPr bwMode="auto">
            <a:xfrm>
              <a:off x="4257" y="2330"/>
              <a:ext cx="1" cy="70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5" name="AutoShape 117"/>
            <p:cNvCxnSpPr>
              <a:cxnSpLocks noChangeShapeType="1"/>
              <a:stCxn id="14414" idx="2"/>
              <a:endCxn id="14415" idx="0"/>
            </p:cNvCxnSpPr>
            <p:nvPr/>
          </p:nvCxnSpPr>
          <p:spPr bwMode="auto">
            <a:xfrm>
              <a:off x="4258" y="2944"/>
              <a:ext cx="0" cy="61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6" name="AutoShape 118"/>
            <p:cNvCxnSpPr>
              <a:cxnSpLocks noChangeShapeType="1"/>
              <a:stCxn id="14411" idx="2"/>
              <a:endCxn id="14412" idx="0"/>
            </p:cNvCxnSpPr>
            <p:nvPr/>
          </p:nvCxnSpPr>
          <p:spPr bwMode="auto">
            <a:xfrm>
              <a:off x="4266" y="1420"/>
              <a:ext cx="0" cy="61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7" name="AutoShape 119"/>
            <p:cNvCxnSpPr>
              <a:cxnSpLocks noChangeShapeType="1"/>
              <a:stCxn id="14405" idx="3"/>
              <a:endCxn id="14407" idx="1"/>
            </p:cNvCxnSpPr>
            <p:nvPr/>
          </p:nvCxnSpPr>
          <p:spPr bwMode="auto">
            <a:xfrm flipV="1">
              <a:off x="2966" y="1669"/>
              <a:ext cx="596" cy="40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8" name="AutoShape 120"/>
            <p:cNvCxnSpPr>
              <a:cxnSpLocks noChangeShapeType="1"/>
              <a:stCxn id="14405" idx="3"/>
              <a:endCxn id="14406" idx="1"/>
            </p:cNvCxnSpPr>
            <p:nvPr/>
          </p:nvCxnSpPr>
          <p:spPr bwMode="auto">
            <a:xfrm flipV="1">
              <a:off x="2966" y="1878"/>
              <a:ext cx="596" cy="19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59" name="AutoShape 121"/>
            <p:cNvCxnSpPr>
              <a:cxnSpLocks noChangeShapeType="1"/>
              <a:stCxn id="14405" idx="3"/>
              <a:endCxn id="14408" idx="1"/>
            </p:cNvCxnSpPr>
            <p:nvPr/>
          </p:nvCxnSpPr>
          <p:spPr bwMode="auto">
            <a:xfrm>
              <a:off x="2966" y="2077"/>
              <a:ext cx="596" cy="20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0" name="AutoShape 122"/>
            <p:cNvCxnSpPr>
              <a:cxnSpLocks noChangeShapeType="1"/>
              <a:stCxn id="14405" idx="3"/>
              <a:endCxn id="14418" idx="1"/>
            </p:cNvCxnSpPr>
            <p:nvPr/>
          </p:nvCxnSpPr>
          <p:spPr bwMode="auto">
            <a:xfrm>
              <a:off x="2966" y="2077"/>
              <a:ext cx="596" cy="50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1" name="AutoShape 123"/>
            <p:cNvCxnSpPr>
              <a:cxnSpLocks noChangeShapeType="1"/>
              <a:stCxn id="14407" idx="3"/>
              <a:endCxn id="14411" idx="1"/>
            </p:cNvCxnSpPr>
            <p:nvPr/>
          </p:nvCxnSpPr>
          <p:spPr bwMode="auto">
            <a:xfrm flipV="1">
              <a:off x="3698" y="1358"/>
              <a:ext cx="500" cy="31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2" name="AutoShape 124"/>
            <p:cNvCxnSpPr>
              <a:cxnSpLocks noChangeShapeType="1"/>
              <a:stCxn id="14407" idx="3"/>
              <a:endCxn id="14413" idx="1"/>
            </p:cNvCxnSpPr>
            <p:nvPr/>
          </p:nvCxnSpPr>
          <p:spPr bwMode="auto">
            <a:xfrm flipV="1">
              <a:off x="3698" y="1173"/>
              <a:ext cx="500" cy="49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4463" name="Group 125"/>
            <p:cNvGrpSpPr>
              <a:grpSpLocks/>
            </p:cNvGrpSpPr>
            <p:nvPr/>
          </p:nvGrpSpPr>
          <p:grpSpPr bwMode="auto">
            <a:xfrm>
              <a:off x="3125" y="3356"/>
              <a:ext cx="2251" cy="538"/>
              <a:chOff x="3120" y="3621"/>
              <a:chExt cx="2251" cy="538"/>
            </a:xfrm>
          </p:grpSpPr>
          <p:sp>
            <p:nvSpPr>
              <p:cNvPr id="14503" name="Rectangle 126"/>
              <p:cNvSpPr>
                <a:spLocks noChangeArrowheads="1"/>
              </p:cNvSpPr>
              <p:nvPr/>
            </p:nvSpPr>
            <p:spPr bwMode="auto">
              <a:xfrm>
                <a:off x="3120" y="3824"/>
                <a:ext cx="127" cy="1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4" name="Rectangle 127"/>
              <p:cNvSpPr>
                <a:spLocks noChangeArrowheads="1"/>
              </p:cNvSpPr>
              <p:nvPr/>
            </p:nvSpPr>
            <p:spPr bwMode="auto">
              <a:xfrm>
                <a:off x="3264" y="3813"/>
                <a:ext cx="192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algn="ctr" defTabSz="7620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Members of the Focal Company</a:t>
                </a:r>
                <a:r>
                  <a:rPr kumimoji="0" lang="ja-JP" alt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’</a:t>
                </a: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s Supply Chain</a:t>
                </a:r>
              </a:p>
            </p:txBody>
          </p:sp>
          <p:sp>
            <p:nvSpPr>
              <p:cNvPr id="14505" name="Rectangle 128"/>
              <p:cNvSpPr>
                <a:spLocks noChangeArrowheads="1"/>
              </p:cNvSpPr>
              <p:nvPr/>
            </p:nvSpPr>
            <p:spPr bwMode="auto">
              <a:xfrm>
                <a:off x="3120" y="3645"/>
                <a:ext cx="127" cy="125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6" name="Rectangle 129"/>
              <p:cNvSpPr>
                <a:spLocks noChangeArrowheads="1"/>
              </p:cNvSpPr>
              <p:nvPr/>
            </p:nvSpPr>
            <p:spPr bwMode="auto">
              <a:xfrm>
                <a:off x="3264" y="3621"/>
                <a:ext cx="71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algn="ctr" defTabSz="7620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Focal Company</a:t>
                </a:r>
              </a:p>
            </p:txBody>
          </p:sp>
          <p:sp>
            <p:nvSpPr>
              <p:cNvPr id="14507" name="Rectangle 130"/>
              <p:cNvSpPr>
                <a:spLocks noChangeArrowheads="1"/>
              </p:cNvSpPr>
              <p:nvPr/>
            </p:nvSpPr>
            <p:spPr bwMode="auto">
              <a:xfrm>
                <a:off x="3120" y="4005"/>
                <a:ext cx="128" cy="127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8" name="Rectangle 131"/>
              <p:cNvSpPr>
                <a:spLocks noChangeArrowheads="1"/>
              </p:cNvSpPr>
              <p:nvPr/>
            </p:nvSpPr>
            <p:spPr bwMode="auto">
              <a:xfrm>
                <a:off x="3264" y="4005"/>
                <a:ext cx="21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marL="0" marR="0" lvl="0" indent="0" algn="ctr" defTabSz="7620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Non-members of the Focal Company</a:t>
                </a:r>
                <a:r>
                  <a:rPr kumimoji="0" lang="ja-JP" alt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’</a:t>
                </a: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s Supply Chain</a:t>
                </a:r>
              </a:p>
            </p:txBody>
          </p:sp>
        </p:grpSp>
        <p:grpSp>
          <p:nvGrpSpPr>
            <p:cNvPr id="14464" name="Group 132"/>
            <p:cNvGrpSpPr>
              <a:grpSpLocks/>
            </p:cNvGrpSpPr>
            <p:nvPr/>
          </p:nvGrpSpPr>
          <p:grpSpPr bwMode="auto">
            <a:xfrm>
              <a:off x="725" y="3359"/>
              <a:ext cx="1644" cy="532"/>
              <a:chOff x="720" y="3624"/>
              <a:chExt cx="1644" cy="532"/>
            </a:xfrm>
          </p:grpSpPr>
          <p:sp>
            <p:nvSpPr>
              <p:cNvPr id="14495" name="Rectangle 133"/>
              <p:cNvSpPr>
                <a:spLocks noChangeArrowheads="1"/>
              </p:cNvSpPr>
              <p:nvPr/>
            </p:nvSpPr>
            <p:spPr bwMode="auto">
              <a:xfrm>
                <a:off x="1296" y="3624"/>
                <a:ext cx="90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Managed Process Links</a:t>
                </a:r>
              </a:p>
            </p:txBody>
          </p:sp>
          <p:sp>
            <p:nvSpPr>
              <p:cNvPr id="14496" name="Rectangle 134"/>
              <p:cNvSpPr>
                <a:spLocks noChangeArrowheads="1"/>
              </p:cNvSpPr>
              <p:nvPr/>
            </p:nvSpPr>
            <p:spPr bwMode="auto">
              <a:xfrm>
                <a:off x="1296" y="3916"/>
                <a:ext cx="106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Not-Managed Process Links</a:t>
                </a:r>
              </a:p>
            </p:txBody>
          </p:sp>
          <p:sp>
            <p:nvSpPr>
              <p:cNvPr id="14497" name="Rectangle 135"/>
              <p:cNvSpPr>
                <a:spLocks noChangeArrowheads="1"/>
              </p:cNvSpPr>
              <p:nvPr/>
            </p:nvSpPr>
            <p:spPr bwMode="auto">
              <a:xfrm>
                <a:off x="1296" y="4060"/>
                <a:ext cx="105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Non-Member Process Links</a:t>
                </a:r>
              </a:p>
            </p:txBody>
          </p:sp>
          <p:sp>
            <p:nvSpPr>
              <p:cNvPr id="14498" name="Line 136"/>
              <p:cNvSpPr>
                <a:spLocks noChangeShapeType="1"/>
              </p:cNvSpPr>
              <p:nvPr/>
            </p:nvSpPr>
            <p:spPr bwMode="auto">
              <a:xfrm>
                <a:off x="720" y="3820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499" name="Line 137"/>
              <p:cNvSpPr>
                <a:spLocks noChangeShapeType="1"/>
              </p:cNvSpPr>
              <p:nvPr/>
            </p:nvSpPr>
            <p:spPr bwMode="auto">
              <a:xfrm>
                <a:off x="720" y="3672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0" name="Line 138"/>
              <p:cNvSpPr>
                <a:spLocks noChangeShapeType="1"/>
              </p:cNvSpPr>
              <p:nvPr/>
            </p:nvSpPr>
            <p:spPr bwMode="auto">
              <a:xfrm>
                <a:off x="720" y="3964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1" name="Line 139"/>
              <p:cNvSpPr>
                <a:spLocks noChangeShapeType="1"/>
              </p:cNvSpPr>
              <p:nvPr/>
            </p:nvSpPr>
            <p:spPr bwMode="auto">
              <a:xfrm>
                <a:off x="720" y="4108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4502" name="Rectangle 140"/>
              <p:cNvSpPr>
                <a:spLocks noChangeArrowheads="1"/>
              </p:cNvSpPr>
              <p:nvPr/>
            </p:nvSpPr>
            <p:spPr bwMode="auto">
              <a:xfrm>
                <a:off x="1296" y="3772"/>
                <a:ext cx="94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ＭＳ Ｐゴシック" charset="0"/>
                    <a:cs typeface="+mn-cs"/>
                  </a:rPr>
                  <a:t>Monitored Process Links</a:t>
                </a:r>
              </a:p>
            </p:txBody>
          </p:sp>
        </p:grpSp>
        <p:cxnSp>
          <p:nvCxnSpPr>
            <p:cNvPr id="14465" name="AutoShape 141"/>
            <p:cNvCxnSpPr>
              <a:cxnSpLocks noChangeShapeType="1"/>
              <a:stCxn id="14408" idx="2"/>
              <a:endCxn id="14418" idx="0"/>
            </p:cNvCxnSpPr>
            <p:nvPr/>
          </p:nvCxnSpPr>
          <p:spPr bwMode="auto">
            <a:xfrm>
              <a:off x="3630" y="2342"/>
              <a:ext cx="0" cy="183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66" name="AutoShape 142"/>
            <p:cNvCxnSpPr>
              <a:cxnSpLocks noChangeShapeType="1"/>
              <a:stCxn id="14393" idx="2"/>
              <a:endCxn id="14391" idx="0"/>
            </p:cNvCxnSpPr>
            <p:nvPr/>
          </p:nvCxnSpPr>
          <p:spPr bwMode="auto">
            <a:xfrm>
              <a:off x="1518" y="2617"/>
              <a:ext cx="0" cy="61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67" name="Oval 144"/>
            <p:cNvSpPr>
              <a:spLocks noChangeArrowheads="1"/>
            </p:cNvSpPr>
            <p:nvPr/>
          </p:nvSpPr>
          <p:spPr bwMode="auto">
            <a:xfrm rot="10781955">
              <a:off x="4844" y="2127"/>
              <a:ext cx="164" cy="1200"/>
            </a:xfrm>
            <a:prstGeom prst="ellipse">
              <a:avLst/>
            </a:prstGeom>
            <a:solidFill>
              <a:srgbClr val="F8F8F8"/>
            </a:solidFill>
            <a:ln w="9525">
              <a:solidFill>
                <a:srgbClr val="CC0000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Tier 3 to n Customers</a:t>
              </a:r>
            </a:p>
          </p:txBody>
        </p:sp>
        <p:sp>
          <p:nvSpPr>
            <p:cNvPr id="14468" name="Rectangle 145"/>
            <p:cNvSpPr>
              <a:spLocks noChangeArrowheads="1"/>
            </p:cNvSpPr>
            <p:nvPr/>
          </p:nvSpPr>
          <p:spPr bwMode="auto">
            <a:xfrm>
              <a:off x="2814" y="2375"/>
              <a:ext cx="128" cy="11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1</a:t>
              </a:r>
            </a:p>
          </p:txBody>
        </p:sp>
        <p:sp>
          <p:nvSpPr>
            <p:cNvPr id="14469" name="Rectangle 146"/>
            <p:cNvSpPr>
              <a:spLocks noChangeArrowheads="1"/>
            </p:cNvSpPr>
            <p:nvPr/>
          </p:nvSpPr>
          <p:spPr bwMode="auto">
            <a:xfrm>
              <a:off x="2814" y="2625"/>
              <a:ext cx="128" cy="11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ＭＳ Ｐゴシック" charset="0"/>
                  <a:cs typeface="+mn-cs"/>
                </a:rPr>
                <a:t>n</a:t>
              </a:r>
            </a:p>
          </p:txBody>
        </p:sp>
        <p:cxnSp>
          <p:nvCxnSpPr>
            <p:cNvPr id="14470" name="AutoShape 147"/>
            <p:cNvCxnSpPr>
              <a:cxnSpLocks noChangeShapeType="1"/>
              <a:stCxn id="14468" idx="2"/>
              <a:endCxn id="14469" idx="0"/>
            </p:cNvCxnSpPr>
            <p:nvPr/>
          </p:nvCxnSpPr>
          <p:spPr bwMode="auto">
            <a:xfrm>
              <a:off x="2878" y="2491"/>
              <a:ext cx="0" cy="134"/>
            </a:xfrm>
            <a:prstGeom prst="straightConnector1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1" name="AutoShape 148"/>
            <p:cNvCxnSpPr>
              <a:cxnSpLocks noChangeShapeType="1"/>
              <a:stCxn id="14418" idx="1"/>
              <a:endCxn id="14468" idx="3"/>
            </p:cNvCxnSpPr>
            <p:nvPr/>
          </p:nvCxnSpPr>
          <p:spPr bwMode="auto">
            <a:xfrm flipH="1" flipV="1">
              <a:off x="2942" y="2433"/>
              <a:ext cx="620" cy="15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2" name="AutoShape 149"/>
            <p:cNvCxnSpPr>
              <a:cxnSpLocks noChangeShapeType="1"/>
              <a:stCxn id="14418" idx="1"/>
              <a:endCxn id="14469" idx="3"/>
            </p:cNvCxnSpPr>
            <p:nvPr/>
          </p:nvCxnSpPr>
          <p:spPr bwMode="auto">
            <a:xfrm flipH="1">
              <a:off x="2942" y="2586"/>
              <a:ext cx="620" cy="9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3" name="AutoShape 151"/>
            <p:cNvCxnSpPr>
              <a:cxnSpLocks noChangeShapeType="1"/>
              <a:stCxn id="14396" idx="3"/>
              <a:endCxn id="14402" idx="1"/>
            </p:cNvCxnSpPr>
            <p:nvPr/>
          </p:nvCxnSpPr>
          <p:spPr bwMode="auto">
            <a:xfrm>
              <a:off x="1585" y="1197"/>
              <a:ext cx="547" cy="4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4" name="AutoShape 152"/>
            <p:cNvCxnSpPr>
              <a:cxnSpLocks noChangeShapeType="1"/>
              <a:stCxn id="14395" idx="3"/>
              <a:endCxn id="14402" idx="1"/>
            </p:cNvCxnSpPr>
            <p:nvPr/>
          </p:nvCxnSpPr>
          <p:spPr bwMode="auto">
            <a:xfrm>
              <a:off x="1585" y="1382"/>
              <a:ext cx="547" cy="24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5" name="AutoShape 153"/>
            <p:cNvCxnSpPr>
              <a:cxnSpLocks noChangeShapeType="1"/>
              <a:stCxn id="14433" idx="3"/>
              <a:endCxn id="14402" idx="1"/>
            </p:cNvCxnSpPr>
            <p:nvPr/>
          </p:nvCxnSpPr>
          <p:spPr bwMode="auto">
            <a:xfrm>
              <a:off x="1574" y="1568"/>
              <a:ext cx="558" cy="6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6" name="AutoShape 154"/>
            <p:cNvCxnSpPr>
              <a:cxnSpLocks noChangeShapeType="1"/>
              <a:stCxn id="14431" idx="3"/>
              <a:endCxn id="14401" idx="1"/>
            </p:cNvCxnSpPr>
            <p:nvPr/>
          </p:nvCxnSpPr>
          <p:spPr bwMode="auto">
            <a:xfrm>
              <a:off x="1587" y="1783"/>
              <a:ext cx="545" cy="216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cxnSp>
          <p:nvCxnSpPr>
            <p:cNvPr id="14477" name="AutoShape 155"/>
            <p:cNvCxnSpPr>
              <a:cxnSpLocks noChangeShapeType="1"/>
              <a:stCxn id="14430" idx="3"/>
              <a:endCxn id="14401" idx="1"/>
            </p:cNvCxnSpPr>
            <p:nvPr/>
          </p:nvCxnSpPr>
          <p:spPr bwMode="auto">
            <a:xfrm>
              <a:off x="1587" y="1970"/>
              <a:ext cx="545" cy="2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8" name="AutoShape 156"/>
            <p:cNvCxnSpPr>
              <a:cxnSpLocks noChangeShapeType="1"/>
              <a:stCxn id="14431" idx="3"/>
              <a:endCxn id="14401" idx="1"/>
            </p:cNvCxnSpPr>
            <p:nvPr/>
          </p:nvCxnSpPr>
          <p:spPr bwMode="auto">
            <a:xfrm>
              <a:off x="1587" y="1783"/>
              <a:ext cx="545" cy="21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79" name="AutoShape 157"/>
            <p:cNvCxnSpPr>
              <a:cxnSpLocks noChangeShapeType="1"/>
              <a:stCxn id="14394" idx="3"/>
              <a:endCxn id="14403" idx="1"/>
            </p:cNvCxnSpPr>
            <p:nvPr/>
          </p:nvCxnSpPr>
          <p:spPr bwMode="auto">
            <a:xfrm>
              <a:off x="1585" y="2184"/>
              <a:ext cx="547" cy="18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0" name="AutoShape 158"/>
            <p:cNvCxnSpPr>
              <a:cxnSpLocks noChangeShapeType="1"/>
              <a:stCxn id="14392" idx="3"/>
              <a:endCxn id="14403" idx="1"/>
            </p:cNvCxnSpPr>
            <p:nvPr/>
          </p:nvCxnSpPr>
          <p:spPr bwMode="auto">
            <a:xfrm>
              <a:off x="1585" y="2370"/>
              <a:ext cx="547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1" name="AutoShape 159"/>
            <p:cNvCxnSpPr>
              <a:cxnSpLocks noChangeShapeType="1"/>
              <a:stCxn id="14393" idx="3"/>
              <a:endCxn id="14403" idx="1"/>
            </p:cNvCxnSpPr>
            <p:nvPr/>
          </p:nvCxnSpPr>
          <p:spPr bwMode="auto">
            <a:xfrm flipV="1">
              <a:off x="1585" y="2370"/>
              <a:ext cx="547" cy="18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2" name="AutoShape 160"/>
            <p:cNvCxnSpPr>
              <a:cxnSpLocks noChangeShapeType="1"/>
              <a:stCxn id="14391" idx="3"/>
              <a:endCxn id="14403" idx="1"/>
            </p:cNvCxnSpPr>
            <p:nvPr/>
          </p:nvCxnSpPr>
          <p:spPr bwMode="auto">
            <a:xfrm flipV="1">
              <a:off x="1585" y="2370"/>
              <a:ext cx="547" cy="37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3" name="AutoShape 161"/>
            <p:cNvCxnSpPr>
              <a:cxnSpLocks noChangeShapeType="1"/>
              <a:stCxn id="14397" idx="3"/>
              <a:endCxn id="14404" idx="1"/>
            </p:cNvCxnSpPr>
            <p:nvPr/>
          </p:nvCxnSpPr>
          <p:spPr bwMode="auto">
            <a:xfrm flipV="1">
              <a:off x="1586" y="2740"/>
              <a:ext cx="546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4" name="AutoShape 162"/>
            <p:cNvCxnSpPr>
              <a:cxnSpLocks noChangeShapeType="1"/>
              <a:stCxn id="14398" idx="3"/>
              <a:endCxn id="14404" idx="1"/>
            </p:cNvCxnSpPr>
            <p:nvPr/>
          </p:nvCxnSpPr>
          <p:spPr bwMode="auto">
            <a:xfrm flipV="1">
              <a:off x="1586" y="2740"/>
              <a:ext cx="546" cy="42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5" name="AutoShape 163"/>
            <p:cNvCxnSpPr>
              <a:cxnSpLocks noChangeShapeType="1"/>
              <a:stCxn id="14397" idx="1"/>
              <a:endCxn id="14421" idx="1"/>
            </p:cNvCxnSpPr>
            <p:nvPr/>
          </p:nvCxnSpPr>
          <p:spPr bwMode="auto">
            <a:xfrm flipH="1">
              <a:off x="554" y="2979"/>
              <a:ext cx="904" cy="6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cxnSp>
          <p:nvCxnSpPr>
            <p:cNvPr id="14486" name="AutoShape 164"/>
            <p:cNvCxnSpPr>
              <a:cxnSpLocks noChangeShapeType="1"/>
              <a:stCxn id="14391" idx="1"/>
            </p:cNvCxnSpPr>
            <p:nvPr/>
          </p:nvCxnSpPr>
          <p:spPr bwMode="auto">
            <a:xfrm flipH="1">
              <a:off x="572" y="2740"/>
              <a:ext cx="878" cy="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7" name="AutoShape 165"/>
            <p:cNvCxnSpPr>
              <a:cxnSpLocks noChangeShapeType="1"/>
              <a:stCxn id="14391" idx="1"/>
            </p:cNvCxnSpPr>
            <p:nvPr/>
          </p:nvCxnSpPr>
          <p:spPr bwMode="auto">
            <a:xfrm flipH="1">
              <a:off x="566" y="2740"/>
              <a:ext cx="88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8" name="AutoShape 166"/>
            <p:cNvCxnSpPr>
              <a:cxnSpLocks noChangeShapeType="1"/>
              <a:stCxn id="14391" idx="1"/>
            </p:cNvCxnSpPr>
            <p:nvPr/>
          </p:nvCxnSpPr>
          <p:spPr bwMode="auto">
            <a:xfrm flipH="1" flipV="1">
              <a:off x="566" y="2685"/>
              <a:ext cx="884" cy="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89" name="AutoShape 167"/>
            <p:cNvCxnSpPr>
              <a:cxnSpLocks noChangeShapeType="1"/>
              <a:stCxn id="14393" idx="1"/>
            </p:cNvCxnSpPr>
            <p:nvPr/>
          </p:nvCxnSpPr>
          <p:spPr bwMode="auto">
            <a:xfrm flipH="1" flipV="1">
              <a:off x="914" y="2489"/>
              <a:ext cx="536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90" name="AutoShape 168"/>
            <p:cNvCxnSpPr>
              <a:cxnSpLocks noChangeShapeType="1"/>
              <a:stCxn id="14396" idx="1"/>
              <a:endCxn id="14420" idx="3"/>
            </p:cNvCxnSpPr>
            <p:nvPr/>
          </p:nvCxnSpPr>
          <p:spPr bwMode="auto">
            <a:xfrm flipH="1">
              <a:off x="958" y="1197"/>
              <a:ext cx="492" cy="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91" name="AutoShape 169"/>
            <p:cNvCxnSpPr>
              <a:cxnSpLocks noChangeShapeType="1"/>
              <a:stCxn id="14396" idx="1"/>
            </p:cNvCxnSpPr>
            <p:nvPr/>
          </p:nvCxnSpPr>
          <p:spPr bwMode="auto">
            <a:xfrm flipH="1" flipV="1">
              <a:off x="948" y="1157"/>
              <a:ext cx="502" cy="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92" name="AutoShape 170"/>
            <p:cNvCxnSpPr>
              <a:cxnSpLocks noChangeShapeType="1"/>
              <a:endCxn id="14412" idx="3"/>
            </p:cNvCxnSpPr>
            <p:nvPr/>
          </p:nvCxnSpPr>
          <p:spPr bwMode="auto">
            <a:xfrm flipH="1">
              <a:off x="4334" y="1520"/>
              <a:ext cx="861" cy="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93" name="AutoShape 171"/>
            <p:cNvCxnSpPr>
              <a:cxnSpLocks noChangeShapeType="1"/>
              <a:endCxn id="14412" idx="3"/>
            </p:cNvCxnSpPr>
            <p:nvPr/>
          </p:nvCxnSpPr>
          <p:spPr bwMode="auto">
            <a:xfrm flipH="1" flipV="1">
              <a:off x="4334" y="1544"/>
              <a:ext cx="867" cy="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494" name="AutoShape 172"/>
            <p:cNvCxnSpPr>
              <a:cxnSpLocks noChangeShapeType="1"/>
              <a:stCxn id="14402" idx="1"/>
              <a:endCxn id="14431" idx="3"/>
            </p:cNvCxnSpPr>
            <p:nvPr/>
          </p:nvCxnSpPr>
          <p:spPr bwMode="auto">
            <a:xfrm flipH="1">
              <a:off x="1587" y="1629"/>
              <a:ext cx="545" cy="15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340" name="Rectangle 174"/>
          <p:cNvSpPr>
            <a:spLocks noGrp="1" noChangeArrowheads="1"/>
          </p:cNvSpPr>
          <p:nvPr>
            <p:ph type="title"/>
          </p:nvPr>
        </p:nvSpPr>
        <p:spPr>
          <a:xfrm>
            <a:off x="0" y="120650"/>
            <a:ext cx="9144000" cy="722313"/>
          </a:xfrm>
        </p:spPr>
        <p:txBody>
          <a:bodyPr/>
          <a:lstStyle/>
          <a:p>
            <a:pPr eaLnBrk="1" hangingPunct="1"/>
            <a:r>
              <a:rPr lang="en-US" sz="2800" b="1">
                <a:latin typeface="Georgia" charset="0"/>
              </a:rPr>
              <a:t>Types of Inter-company Business Process Links</a:t>
            </a:r>
          </a:p>
        </p:txBody>
      </p:sp>
      <p:sp>
        <p:nvSpPr>
          <p:cNvPr id="173" name="Text Box 78"/>
          <p:cNvSpPr txBox="1">
            <a:spLocks noChangeArrowheads="1"/>
          </p:cNvSpPr>
          <p:nvPr/>
        </p:nvSpPr>
        <p:spPr bwMode="auto">
          <a:xfrm>
            <a:off x="-6" y="6581418"/>
            <a:ext cx="914400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Source: Douglas M. Lambert, Editor,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Supply Chain Management: Processes, Partnerships, Performance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Fourth Edition, Ponte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Vedra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 Beach, FL: Supply Chain Management Institute, 2014, p. 264.</a:t>
            </a:r>
          </a:p>
        </p:txBody>
      </p:sp>
      <p:sp>
        <p:nvSpPr>
          <p:cNvPr id="174" name="TextBox 173"/>
          <p:cNvSpPr txBox="1"/>
          <p:nvPr/>
        </p:nvSpPr>
        <p:spPr>
          <a:xfrm rot="20619712">
            <a:off x="3488666" y="5433575"/>
            <a:ext cx="5715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 supply chain is a network!</a:t>
            </a:r>
          </a:p>
        </p:txBody>
      </p:sp>
    </p:spTree>
    <p:extLst>
      <p:ext uri="{BB962C8B-B14F-4D97-AF65-F5344CB8AC3E}">
        <p14:creationId xmlns:p14="http://schemas.microsoft.com/office/powerpoint/2010/main" val="1526799988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173044"/>
            <a:ext cx="8229600" cy="1097280"/>
          </a:xfrm>
        </p:spPr>
        <p:txBody>
          <a:bodyPr/>
          <a:lstStyle/>
          <a:p>
            <a:r>
              <a:rPr lang="en-US" dirty="0"/>
              <a:t>Table 2: Eight Processes in the Global Supply Chain Forum (GSCF) Model</a:t>
            </a:r>
            <a:endParaRPr lang="en-US" b="1" dirty="0"/>
          </a:p>
        </p:txBody>
      </p:sp>
      <p:pic>
        <p:nvPicPr>
          <p:cNvPr id="2" name="Object 1" descr="Eight Processes in the Global Supply Chain Forum (GSCF) Model" title="Table 5.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447800"/>
            <a:ext cx="7520940" cy="4023360"/>
          </a:xfrm>
          <a:prstGeom prst="rect">
            <a:avLst/>
          </a:prstGeom>
        </p:spPr>
      </p:pic>
      <p:sp>
        <p:nvSpPr>
          <p:cNvPr id="4" name="Content Placeholder 1"/>
          <p:cNvSpPr txBox="1"/>
          <p:nvPr/>
        </p:nvSpPr>
        <p:spPr>
          <a:xfrm>
            <a:off x="381000" y="5850653"/>
            <a:ext cx="78125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Source: Douglas M. Lambert, Editor, Supply Chain Management: Processes, Partnerships, Performance, 4th ed. (Ponte </a:t>
            </a:r>
            <a:r>
              <a:rPr lang="en-US" sz="1200" dirty="0" err="1">
                <a:solidFill>
                  <a:prstClr val="black"/>
                </a:solidFill>
              </a:rPr>
              <a:t>Vedra</a:t>
            </a:r>
            <a:r>
              <a:rPr lang="en-US" sz="1200" dirty="0">
                <a:solidFill>
                  <a:prstClr val="black"/>
                </a:solidFill>
              </a:rPr>
              <a:t> Beach, FL: Supply Chain Management Institute, 2014), pp. 10–13. (</a:t>
            </a:r>
            <a:r>
              <a:rPr lang="en-US" sz="1200" dirty="0" err="1">
                <a:solidFill>
                  <a:prstClr val="black"/>
                </a:solidFill>
              </a:rPr>
              <a:t>www.scm-institute.org</a:t>
            </a:r>
            <a:r>
              <a:rPr lang="en-US" sz="1200" dirty="0">
                <a:solidFill>
                  <a:prstClr val="black"/>
                </a:solidFill>
              </a:rPr>
              <a:t>)</a:t>
            </a:r>
          </a:p>
          <a:p>
            <a:endParaRPr lang="en-US" sz="1000" dirty="0" err="1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457200"/>
            <a:ext cx="8229600" cy="6268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(1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2942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Customer power</a:t>
            </a:r>
          </a:p>
          <a:p>
            <a:r>
              <a:rPr lang="en-US" altLang="en-US" sz="2400" dirty="0"/>
              <a:t>Relationship structure</a:t>
            </a:r>
          </a:p>
          <a:p>
            <a:r>
              <a:rPr lang="en-US" altLang="en-US" sz="2400" dirty="0"/>
              <a:t>Leveraging technology</a:t>
            </a:r>
          </a:p>
          <a:p>
            <a:r>
              <a:rPr lang="en-US" altLang="en-US" sz="2400" dirty="0"/>
              <a:t>Supply chain facilitators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DC2A3-EBAF-4C50-83DE-16BEB71D4466}"/>
              </a:ext>
            </a:extLst>
          </p:cNvPr>
          <p:cNvSpPr txBox="1"/>
          <p:nvPr/>
        </p:nvSpPr>
        <p:spPr>
          <a:xfrm rot="20619712">
            <a:off x="3434067" y="4671954"/>
            <a:ext cx="5715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Details to follow…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266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381000"/>
            <a:ext cx="8229600" cy="7030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(2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Increased </a:t>
            </a:r>
            <a:r>
              <a:rPr lang="en-US" altLang="en-US" sz="2400" u="sng" dirty="0"/>
              <a:t>customer power</a:t>
            </a:r>
            <a:r>
              <a:rPr lang="en-US" altLang="en-US" sz="2400" dirty="0"/>
              <a:t>: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Customer has gained tremendous power over buying decisions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Customer needs and wants can change relatively quickly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Internet allows the consumer to become highly knowledgeable about:</a:t>
            </a:r>
          </a:p>
          <a:p>
            <a:pPr marL="854075" lvl="2">
              <a:buFont typeface="Courier New" panose="02070309020205020404" pitchFamily="49" charset="0"/>
              <a:buChar char="o"/>
              <a:tabLst>
                <a:tab pos="1263650" algn="l"/>
              </a:tabLst>
            </a:pPr>
            <a:r>
              <a:rPr lang="en-US" altLang="en-US" sz="2400" dirty="0"/>
              <a:t>An individual organization and its products</a:t>
            </a:r>
          </a:p>
          <a:p>
            <a:pPr marL="854075" lvl="2">
              <a:buFont typeface="Courier New" panose="02070309020205020404" pitchFamily="49" charset="0"/>
              <a:buChar char="o"/>
              <a:tabLst>
                <a:tab pos="1263650" algn="l"/>
              </a:tabLst>
            </a:pPr>
            <a:r>
              <a:rPr lang="en-US" altLang="en-US" sz="2400" dirty="0"/>
              <a:t>Competing organizations and their products</a:t>
            </a:r>
          </a:p>
        </p:txBody>
      </p:sp>
    </p:spTree>
    <p:extLst>
      <p:ext uri="{BB962C8B-B14F-4D97-AF65-F5344CB8AC3E}">
        <p14:creationId xmlns:p14="http://schemas.microsoft.com/office/powerpoint/2010/main" val="399327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609600"/>
            <a:ext cx="8229600" cy="4744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(5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Increased </a:t>
            </a:r>
            <a:r>
              <a:rPr lang="en-US" altLang="en-US" sz="2400" u="sng" dirty="0"/>
              <a:t>customer power: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Traditional supply chains</a:t>
            </a: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Factory-driven, push-oriented</a:t>
            </a: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Focused on internal cost metrics (measures) such as labor costs and freight costs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Customer-centric supply chains</a:t>
            </a: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Pull-oriented</a:t>
            </a:r>
          </a:p>
          <a:p>
            <a:pPr marL="91440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Concerned with metrics that take a more holistic perspective</a:t>
            </a:r>
          </a:p>
        </p:txBody>
      </p:sp>
    </p:spTree>
    <p:extLst>
      <p:ext uri="{BB962C8B-B14F-4D97-AF65-F5344CB8AC3E}">
        <p14:creationId xmlns:p14="http://schemas.microsoft.com/office/powerpoint/2010/main" val="20102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381000"/>
            <a:ext cx="8229600" cy="7030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(6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Increased </a:t>
            </a:r>
            <a:r>
              <a:rPr lang="en-US" altLang="en-US" sz="2400" u="sng" dirty="0"/>
              <a:t>customer power</a:t>
            </a:r>
            <a:r>
              <a:rPr lang="en-US" altLang="en-US" sz="2400" dirty="0"/>
              <a:t>: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Perfect order: </a:t>
            </a:r>
          </a:p>
          <a:p>
            <a:pPr marL="974725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Simultaneous achievement of relevant customer metrics such as on-time delivery, damage free, and correct order quantity</a:t>
            </a:r>
          </a:p>
          <a:p>
            <a:pPr marL="974725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Examines the total impact of an incorrect order in a single metric via a multiplier effect</a:t>
            </a:r>
          </a:p>
          <a:p>
            <a:pPr marL="974725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Metric has been shown to help diagnose problems within a supply chain and improve satisfaction</a:t>
            </a:r>
          </a:p>
          <a:p>
            <a:pPr marL="974725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Looks at orders from the customer’s perspective</a:t>
            </a:r>
          </a:p>
        </p:txBody>
      </p:sp>
    </p:spTree>
    <p:extLst>
      <p:ext uri="{BB962C8B-B14F-4D97-AF65-F5344CB8AC3E}">
        <p14:creationId xmlns:p14="http://schemas.microsoft.com/office/powerpoint/2010/main" val="420588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533400"/>
            <a:ext cx="8229600" cy="5506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(7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Increased customer power: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Firms must focus on both </a:t>
            </a:r>
            <a:r>
              <a:rPr lang="en-US" altLang="en-US" sz="2400" u="sng" dirty="0"/>
              <a:t>effectively</a:t>
            </a:r>
            <a:r>
              <a:rPr lang="en-US" altLang="en-US" sz="2400" dirty="0"/>
              <a:t> and </a:t>
            </a:r>
            <a:r>
              <a:rPr lang="en-US" altLang="en-US" sz="2400" u="sng" dirty="0"/>
              <a:t>efficiently</a:t>
            </a:r>
            <a:r>
              <a:rPr lang="en-US" altLang="en-US" sz="2400" dirty="0"/>
              <a:t> designing their supply chains according to market needs/characteristics</a:t>
            </a:r>
          </a:p>
          <a:p>
            <a:pPr marL="914400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Agile supply chain may be most appropriate where customer demand is volatile and their requirements for variety are high</a:t>
            </a:r>
          </a:p>
          <a:p>
            <a:pPr marL="914400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Lean supply chain may be a more appropriate goal when customer demand is relatively stable and the need for variety is low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3DD06-7670-470A-8D7F-FDBE77022A80}"/>
              </a:ext>
            </a:extLst>
          </p:cNvPr>
          <p:cNvSpPr/>
          <p:nvPr/>
        </p:nvSpPr>
        <p:spPr>
          <a:xfrm>
            <a:off x="4419600" y="5464812"/>
            <a:ext cx="4572000" cy="830997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en-US" altLang="en-US" sz="2400" dirty="0">
                <a:solidFill>
                  <a:schemeClr val="bg1"/>
                </a:solidFill>
              </a:rPr>
              <a:t>Same-day delivery services in select markets</a:t>
            </a:r>
            <a:r>
              <a:rPr lang="en-US" altLang="en-US" sz="2400" i="1" dirty="0">
                <a:solidFill>
                  <a:schemeClr val="bg1"/>
                </a:solidFill>
              </a:rPr>
              <a:t> (…or faster!)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7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457200"/>
            <a:ext cx="8229600" cy="6268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(8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Understanding the implications of increased customer power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 err="1"/>
              <a:t>Leagility</a:t>
            </a:r>
            <a:endParaRPr lang="en-US" altLang="en-US" sz="2400" dirty="0"/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Hybrid approach that combines aspects of both lean and agile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Focus part of one’s supply chain on a timely response to fluctuating customer orders and/or product variety and 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Another part of the supply chain on leveling out the planning requirements to smooth production output</a:t>
            </a:r>
          </a:p>
        </p:txBody>
      </p:sp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3219B469-D6F0-41E2-8B83-05730A81D6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5410200"/>
            <a:ext cx="1219200" cy="121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E10AFE-3590-4EBA-921D-075C05369C1D}"/>
              </a:ext>
            </a:extLst>
          </p:cNvPr>
          <p:cNvSpPr txBox="1"/>
          <p:nvPr/>
        </p:nvSpPr>
        <p:spPr>
          <a:xfrm>
            <a:off x="2895600" y="5787171"/>
            <a:ext cx="4884821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Importance of the Customer Lifespan</a:t>
            </a:r>
          </a:p>
        </p:txBody>
      </p:sp>
    </p:spTree>
    <p:extLst>
      <p:ext uri="{BB962C8B-B14F-4D97-AF65-F5344CB8AC3E}">
        <p14:creationId xmlns:p14="http://schemas.microsoft.com/office/powerpoint/2010/main" val="263803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88879" y="609600"/>
            <a:ext cx="8229600" cy="4744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(11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19200"/>
            <a:ext cx="8229600" cy="4525963"/>
          </a:xfrm>
        </p:spPr>
        <p:txBody>
          <a:bodyPr/>
          <a:lstStyle/>
          <a:p>
            <a:r>
              <a:rPr lang="en-US" altLang="en-US" sz="2400" u="sng" dirty="0"/>
              <a:t>Relationship structures</a:t>
            </a:r>
            <a:r>
              <a:rPr lang="en-US" altLang="en-US" sz="2400" dirty="0"/>
              <a:t>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Companies should consider employing a </a:t>
            </a:r>
            <a:r>
              <a:rPr lang="en-US" altLang="en-US" sz="2400" u="sng" dirty="0"/>
              <a:t>long-term </a:t>
            </a:r>
            <a:r>
              <a:rPr lang="en-US" altLang="en-US" sz="2400" dirty="0"/>
              <a:t>as opposed to a short-term orientation with key supply chain members: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Suppliers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Customers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Intermediaries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Facilitators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608" y="3506885"/>
            <a:ext cx="4165402" cy="234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37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474452"/>
          </a:xfrm>
        </p:spPr>
        <p:txBody>
          <a:bodyPr/>
          <a:lstStyle/>
          <a:p>
            <a:r>
              <a:rPr lang="en-US" altLang="en-US" dirty="0"/>
              <a:t>Enablers of SCM Implementation </a:t>
            </a:r>
            <a:r>
              <a:rPr lang="en-US" altLang="en-US" sz="1800" b="0" dirty="0"/>
              <a:t>(12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US" altLang="en-US" sz="2400" u="sng" dirty="0"/>
              <a:t>Relationship structures</a:t>
            </a:r>
            <a:r>
              <a:rPr lang="en-US" altLang="en-US" sz="2400" dirty="0"/>
              <a:t>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Long-term orientation tends to be predicated on relational exchanges</a:t>
            </a:r>
          </a:p>
          <a:p>
            <a:pPr marL="806450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“What’s in it for </a:t>
            </a:r>
            <a:r>
              <a:rPr lang="en-US" altLang="en-US" sz="2400" b="1" u="sng" dirty="0"/>
              <a:t>us</a:t>
            </a:r>
            <a:r>
              <a:rPr lang="en-US" altLang="en-US" sz="2400" dirty="0"/>
              <a:t>?” philosophy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Short-term orientation tends to focus on transactional exchanges</a:t>
            </a:r>
          </a:p>
          <a:p>
            <a:pPr marL="806450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“What’s in it for </a:t>
            </a:r>
            <a:r>
              <a:rPr lang="en-US" altLang="en-US" sz="2400" b="1" u="sng" dirty="0"/>
              <a:t>me</a:t>
            </a:r>
            <a:r>
              <a:rPr lang="en-US" altLang="en-US" sz="2400" dirty="0"/>
              <a:t>?” philosophy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605" y="3962400"/>
            <a:ext cx="3584607" cy="24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1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6268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(13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8077200" cy="4678363"/>
          </a:xfrm>
        </p:spPr>
        <p:txBody>
          <a:bodyPr/>
          <a:lstStyle/>
          <a:p>
            <a:r>
              <a:rPr lang="en-US" altLang="en-US" sz="2400" u="sng" dirty="0"/>
              <a:t>Relationship structures</a:t>
            </a:r>
            <a:r>
              <a:rPr lang="en-US" altLang="en-US" sz="2400" dirty="0"/>
              <a:t>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Attributes of relational exchange: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Trust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Commitment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Dependence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Joint investment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/>
              <a:t>Shared benefits </a:t>
            </a:r>
          </a:p>
          <a:p>
            <a:pPr marL="920750" lvl="2" indent="-342900"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 risks</a:t>
            </a:r>
          </a:p>
        </p:txBody>
      </p:sp>
    </p:spTree>
    <p:extLst>
      <p:ext uri="{BB962C8B-B14F-4D97-AF65-F5344CB8AC3E}">
        <p14:creationId xmlns:p14="http://schemas.microsoft.com/office/powerpoint/2010/main" val="12231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5506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(14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678363"/>
          </a:xfrm>
        </p:spPr>
        <p:txBody>
          <a:bodyPr/>
          <a:lstStyle/>
          <a:p>
            <a:r>
              <a:rPr lang="en-US" altLang="en-US" sz="2400" u="sng" dirty="0"/>
              <a:t>Relationship structures</a:t>
            </a:r>
            <a:r>
              <a:rPr lang="en-US" altLang="en-US" sz="2400" dirty="0"/>
              <a:t>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Supply chain collaboration: </a:t>
            </a:r>
          </a:p>
          <a:p>
            <a:pPr marL="854075" lvl="2" indent="-276225">
              <a:buFont typeface="Courier New" panose="02070309020205020404" pitchFamily="49" charset="0"/>
              <a:buChar char="o"/>
            </a:pPr>
            <a:r>
              <a:rPr lang="en-US" altLang="en-US" sz="2400" dirty="0"/>
              <a:t>relationships between members of a supply chain—formal or informal—between companies and their suppliers or customers, established </a:t>
            </a:r>
            <a:r>
              <a:rPr lang="en-US" altLang="en-US" sz="2400" u="sng" dirty="0"/>
              <a:t>to enhance the overall business performance of all parties</a:t>
            </a:r>
          </a:p>
        </p:txBody>
      </p:sp>
    </p:spTree>
    <p:extLst>
      <p:ext uri="{BB962C8B-B14F-4D97-AF65-F5344CB8AC3E}">
        <p14:creationId xmlns:p14="http://schemas.microsoft.com/office/powerpoint/2010/main" val="2698382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08932" y="609600"/>
            <a:ext cx="8229600" cy="5506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(15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879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Relationship structures: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Supply chain collaboration </a:t>
            </a:r>
          </a:p>
          <a:p>
            <a:pPr marL="806450" lvl="2" defTabSz="1082675">
              <a:buFont typeface="Courier New" panose="02070309020205020404" pitchFamily="49" charset="0"/>
              <a:buChar char="o"/>
              <a:tabLst>
                <a:tab pos="625475" algn="l"/>
              </a:tabLst>
            </a:pPr>
            <a:r>
              <a:rPr lang="en-US" altLang="en-US" sz="2400" dirty="0"/>
              <a:t>Can be classified as </a:t>
            </a:r>
            <a:r>
              <a:rPr lang="en-US" altLang="en-US" sz="2400" u="sng" dirty="0"/>
              <a:t>transactional</a:t>
            </a:r>
            <a:r>
              <a:rPr lang="en-US" altLang="en-US" sz="2400" dirty="0"/>
              <a:t>, </a:t>
            </a:r>
            <a:r>
              <a:rPr lang="en-US" altLang="en-US" sz="2400" u="sng" dirty="0"/>
              <a:t>tactical information sharing</a:t>
            </a:r>
            <a:r>
              <a:rPr lang="en-US" altLang="en-US" sz="2400" dirty="0"/>
              <a:t>, or </a:t>
            </a:r>
            <a:r>
              <a:rPr lang="en-US" altLang="en-US" sz="2400" u="sng" dirty="0"/>
              <a:t>strategic</a:t>
            </a:r>
            <a:r>
              <a:rPr lang="en-US" altLang="en-US" sz="2400" dirty="0"/>
              <a:t> in nature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Transactional and tactical information sharing are currently the most prevalent types of collaboration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Strategic collaborations are increasing and offer the best opportunity for improving supply chain performance</a:t>
            </a:r>
          </a:p>
        </p:txBody>
      </p:sp>
    </p:spTree>
    <p:extLst>
      <p:ext uri="{BB962C8B-B14F-4D97-AF65-F5344CB8AC3E}">
        <p14:creationId xmlns:p14="http://schemas.microsoft.com/office/powerpoint/2010/main" val="235243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599" y="762000"/>
            <a:ext cx="522287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14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" descr="letterm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028" y="1200150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Rectangle 2"/>
          <p:cNvSpPr>
            <a:spLocks noChangeArrowheads="1"/>
          </p:cNvSpPr>
          <p:nvPr/>
        </p:nvSpPr>
        <p:spPr bwMode="auto">
          <a:xfrm>
            <a:off x="1292360" y="3771901"/>
            <a:ext cx="671049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Top 5 List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of Things I Have Learned Using the Model</a:t>
            </a:r>
            <a:endParaRPr lang="en-US" sz="22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 Bold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28954" y="5362254"/>
            <a:ext cx="3531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Thanks to Dr. Michael Knemeyer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               The Ohio State </a:t>
            </a:r>
            <a:r>
              <a:rPr lang="en-US" sz="2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Univ</a:t>
            </a:r>
            <a:endParaRPr lang="en-US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103" y="317365"/>
            <a:ext cx="8229600" cy="1143000"/>
          </a:xfrm>
        </p:spPr>
        <p:txBody>
          <a:bodyPr/>
          <a:lstStyle/>
          <a:p>
            <a:r>
              <a:rPr lang="en-US" dirty="0"/>
              <a:t>The Partnership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75605" y="568713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hlinkClick r:id="rId3"/>
              </a:rPr>
              <a:t>https://hbr.org/2004/12/were-in-this-together</a:t>
            </a:r>
            <a:r>
              <a:rPr lang="en-U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2645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ChangeArrowheads="1"/>
          </p:cNvSpPr>
          <p:nvPr/>
        </p:nvSpPr>
        <p:spPr bwMode="auto">
          <a:xfrm>
            <a:off x="3315549" y="1028701"/>
            <a:ext cx="45929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imes New Roman" pitchFamily="18" charset="0"/>
              </a:rPr>
              <a:t>#5 Lesson Learned</a:t>
            </a:r>
          </a:p>
        </p:txBody>
      </p:sp>
      <p:pic>
        <p:nvPicPr>
          <p:cNvPr id="81923" name="Picture 2" descr="imagesescher-metamorphosis-smal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5162" y="2033587"/>
            <a:ext cx="2628900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4" name="Rectangle 3"/>
          <p:cNvSpPr>
            <a:spLocks noChangeArrowheads="1"/>
          </p:cNvSpPr>
          <p:nvPr/>
        </p:nvSpPr>
        <p:spPr bwMode="auto">
          <a:xfrm>
            <a:off x="158762" y="3190094"/>
            <a:ext cx="5486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You must be willing to look at things differently.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91" y="5123310"/>
            <a:ext cx="3551582" cy="10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94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ChangeArrowheads="1"/>
          </p:cNvSpPr>
          <p:nvPr/>
        </p:nvSpPr>
        <p:spPr bwMode="auto">
          <a:xfrm>
            <a:off x="3372699" y="1028701"/>
            <a:ext cx="45929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imes New Roman" pitchFamily="18" charset="0"/>
              </a:rPr>
              <a:t>#4 Lesson Learned</a:t>
            </a:r>
          </a:p>
        </p:txBody>
      </p:sp>
      <p:pic>
        <p:nvPicPr>
          <p:cNvPr id="82947" name="Picture 2" descr="wonder-twins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816" y="1876931"/>
            <a:ext cx="3543300" cy="26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3867462" y="3053185"/>
            <a:ext cx="54864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Most companies have a lot more in common than they think.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418" y="5170003"/>
            <a:ext cx="3551582" cy="10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27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ChangeArrowheads="1"/>
          </p:cNvSpPr>
          <p:nvPr/>
        </p:nvSpPr>
        <p:spPr bwMode="auto">
          <a:xfrm>
            <a:off x="3372699" y="1028701"/>
            <a:ext cx="45929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imes New Roman" pitchFamily="18" charset="0"/>
              </a:rPr>
              <a:t>#3 Lesson Learned</a:t>
            </a:r>
          </a:p>
        </p:txBody>
      </p:sp>
      <p:pic>
        <p:nvPicPr>
          <p:cNvPr id="83971" name="Picture 2" descr="501407Glass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709" y="2001333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2" name="Rectangle 3"/>
          <p:cNvSpPr>
            <a:spLocks noChangeArrowheads="1"/>
          </p:cNvSpPr>
          <p:nvPr/>
        </p:nvSpPr>
        <p:spPr bwMode="auto">
          <a:xfrm>
            <a:off x="0" y="3521205"/>
            <a:ext cx="542925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Visibility is key to building trust.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668" y="5185134"/>
            <a:ext cx="3551582" cy="10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17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"/>
          <p:cNvSpPr>
            <a:spLocks noChangeArrowheads="1"/>
          </p:cNvSpPr>
          <p:nvPr/>
        </p:nvSpPr>
        <p:spPr bwMode="auto">
          <a:xfrm>
            <a:off x="3429849" y="1028701"/>
            <a:ext cx="45929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imes New Roman" pitchFamily="18" charset="0"/>
              </a:rPr>
              <a:t>#2 Lesson Learned</a:t>
            </a:r>
          </a:p>
        </p:txBody>
      </p:sp>
      <p:pic>
        <p:nvPicPr>
          <p:cNvPr id="84995" name="Picture 2" descr="mistake-bridg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316" y="2041060"/>
            <a:ext cx="3886200" cy="273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6" name="Rectangle 3"/>
          <p:cNvSpPr>
            <a:spLocks noChangeArrowheads="1"/>
          </p:cNvSpPr>
          <p:nvPr/>
        </p:nvSpPr>
        <p:spPr bwMode="auto">
          <a:xfrm>
            <a:off x="4463550" y="2844887"/>
            <a:ext cx="44577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Mistakes happen, the problem is not learning from them.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418" y="5078339"/>
            <a:ext cx="3551582" cy="10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119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"/>
          <p:cNvSpPr>
            <a:spLocks noChangeArrowheads="1"/>
          </p:cNvSpPr>
          <p:nvPr/>
        </p:nvSpPr>
        <p:spPr bwMode="auto">
          <a:xfrm>
            <a:off x="3429849" y="1028701"/>
            <a:ext cx="45929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imes New Roman" pitchFamily="18" charset="0"/>
              </a:rPr>
              <a:t>#1 Lesson Learned</a:t>
            </a:r>
          </a:p>
        </p:txBody>
      </p:sp>
      <p:pic>
        <p:nvPicPr>
          <p:cNvPr id="86019" name="Picture 3" descr="game_pla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0602" y="2010977"/>
            <a:ext cx="2800350" cy="272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149901" y="2817863"/>
            <a:ext cx="490178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A well structured plan that is </a:t>
            </a:r>
            <a:r>
              <a:rPr lang="en-US" sz="2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closely monitored</a:t>
            </a:r>
            <a:r>
              <a:rPr lang="en-US" sz="2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cs typeface="Times New Roman" pitchFamily="18" charset="0"/>
              </a:rPr>
              <a:t> is key for ensuring results.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418" y="5068691"/>
            <a:ext cx="3551582" cy="100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06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7375" y="792163"/>
            <a:ext cx="8145463" cy="2703512"/>
          </a:xfrm>
        </p:spPr>
        <p:txBody>
          <a:bodyPr/>
          <a:lstStyle/>
          <a:p>
            <a:pPr>
              <a:spcBef>
                <a:spcPct val="150000"/>
              </a:spcBef>
              <a:spcAft>
                <a:spcPct val="50000"/>
              </a:spcAft>
            </a:pPr>
            <a:r>
              <a:rPr lang="en-US" sz="2800">
                <a:latin typeface="Georgia" charset="0"/>
              </a:rPr>
              <a:t>Chapter 15</a:t>
            </a:r>
            <a:br>
              <a:rPr lang="en-US">
                <a:latin typeface="Georgia" charset="0"/>
              </a:rPr>
            </a:br>
            <a:br>
              <a:rPr lang="en-US">
                <a:latin typeface="Georgia" charset="0"/>
              </a:rPr>
            </a:br>
            <a:r>
              <a:rPr lang="en-US">
                <a:latin typeface="Georgia" charset="0"/>
              </a:rPr>
              <a:t>Developing and Implementing Partnerships in the Supply Chain</a:t>
            </a:r>
          </a:p>
        </p:txBody>
      </p:sp>
      <p:pic>
        <p:nvPicPr>
          <p:cNvPr id="19459" name="Picture 3" descr="image00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4125" y="5113338"/>
            <a:ext cx="17446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blackWhite">
          <a:xfrm>
            <a:off x="685800" y="4106863"/>
            <a:ext cx="813593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b="1" i="1">
                <a:solidFill>
                  <a:srgbClr val="000000"/>
                </a:solidFill>
              </a:rPr>
              <a:t>Supply Chain Management: Processes, Partnerships, Performance</a:t>
            </a:r>
            <a:endParaRPr lang="en-US" sz="2000" b="1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</a:rPr>
              <a:t>4th Edition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175" y="350729"/>
            <a:ext cx="4416594" cy="646331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</a:rPr>
              <a:t>Appreciations for material provided by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</a:rPr>
              <a:t>Dr. Mike Knemeyer</a:t>
            </a:r>
          </a:p>
        </p:txBody>
      </p:sp>
    </p:spTree>
    <p:extLst>
      <p:ext uri="{BB962C8B-B14F-4D97-AF65-F5344CB8AC3E}">
        <p14:creationId xmlns:p14="http://schemas.microsoft.com/office/powerpoint/2010/main" val="2448705514"/>
      </p:ext>
    </p:extLst>
  </p:cSld>
  <p:clrMapOvr>
    <a:masterClrMapping/>
  </p:clrMapOvr>
  <p:transition spd="med">
    <p:pull dir="l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3"/>
          <p:cNvSpPr txBox="1">
            <a:spLocks noChangeArrowheads="1"/>
          </p:cNvSpPr>
          <p:nvPr/>
        </p:nvSpPr>
        <p:spPr bwMode="auto">
          <a:xfrm>
            <a:off x="1804548" y="3886200"/>
            <a:ext cx="55980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ea typeface="MS PGothic"/>
              </a:rPr>
              <a:t>Close your eyes and picture a boat.</a:t>
            </a:r>
          </a:p>
        </p:txBody>
      </p:sp>
      <p:pic>
        <p:nvPicPr>
          <p:cNvPr id="32771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314450"/>
            <a:ext cx="280035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371763"/>
      </p:ext>
    </p:extLst>
  </p:cSld>
  <p:clrMapOvr>
    <a:masterClrMapping/>
  </p:clrMapOvr>
  <p:transition spd="med">
    <p:pull dir="l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48" y="2857500"/>
            <a:ext cx="2847975" cy="1600200"/>
          </a:xfrm>
          <a:prstGeom prst="rect">
            <a:avLst/>
          </a:prstGeom>
        </p:spPr>
      </p:pic>
      <p:pic>
        <p:nvPicPr>
          <p:cNvPr id="33797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216" y="972146"/>
            <a:ext cx="2914650" cy="17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Content Placeholder 3" descr="canoe.JPG.jpeg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187" r="-18187"/>
          <a:stretch>
            <a:fillRect/>
          </a:stretch>
        </p:blipFill>
        <p:spPr>
          <a:xfrm>
            <a:off x="3152903" y="903904"/>
            <a:ext cx="3376613" cy="1857375"/>
          </a:xfrm>
        </p:spPr>
      </p:pic>
      <p:pic>
        <p:nvPicPr>
          <p:cNvPr id="33795" name="Picture 4" descr="800px-Aircraft_carrier_at_underway_replenishment.jpg.jpe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2127" y="2545064"/>
            <a:ext cx="2298442" cy="218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274" y="4327241"/>
            <a:ext cx="3171825" cy="183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5" descr="seal-boats-usa.jpg.jpe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2693" y="4580336"/>
            <a:ext cx="2286000" cy="151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7198" y="4530037"/>
            <a:ext cx="2187789" cy="1553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4987" y="2609850"/>
            <a:ext cx="2476500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6005" y="744139"/>
            <a:ext cx="2619375" cy="17430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99347" y="556616"/>
            <a:ext cx="9144001" cy="595431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6691837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3"/>
          <p:cNvSpPr txBox="1">
            <a:spLocks noChangeArrowheads="1"/>
          </p:cNvSpPr>
          <p:nvPr/>
        </p:nvSpPr>
        <p:spPr bwMode="auto">
          <a:xfrm>
            <a:off x="2558319" y="1143000"/>
            <a:ext cx="389401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 Bold" charset="0"/>
                <a:ea typeface="MS PGothic"/>
              </a:rPr>
              <a:t>Partnership?</a:t>
            </a:r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6631" y="2590800"/>
            <a:ext cx="19573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6565619"/>
      </p:ext>
    </p:extLst>
  </p:cSld>
  <p:clrMapOvr>
    <a:masterClrMapping/>
  </p:clrMapOvr>
  <p:transition spd="med">
    <p:pull dir="l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14451" y="2286000"/>
            <a:ext cx="6503194" cy="1895475"/>
          </a:xfrm>
          <a:noFill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100" dirty="0">
                <a:solidFill>
                  <a:srgbClr val="0000CC"/>
                </a:solidFill>
              </a:rPr>
              <a:t>	</a:t>
            </a:r>
            <a:r>
              <a:rPr lang="en-US" sz="2100" b="1" dirty="0"/>
              <a:t>A partnership is a </a:t>
            </a:r>
            <a:r>
              <a:rPr lang="en-US" sz="2100" b="1" i="1" dirty="0">
                <a:solidFill>
                  <a:srgbClr val="800000"/>
                </a:solidFill>
              </a:rPr>
              <a:t>tailored</a:t>
            </a:r>
            <a:r>
              <a:rPr lang="en-US" sz="2100" b="1" dirty="0">
                <a:solidFill>
                  <a:srgbClr val="800000"/>
                </a:solidFill>
              </a:rPr>
              <a:t> </a:t>
            </a:r>
            <a:r>
              <a:rPr lang="en-US" sz="2100" b="1" dirty="0"/>
              <a:t>business relationship based on mutual trust, openness, shared risk  and shared rewards that results in business performance </a:t>
            </a:r>
            <a:r>
              <a:rPr lang="en-US" sz="2100" b="1" i="1" dirty="0">
                <a:solidFill>
                  <a:srgbClr val="C00000"/>
                </a:solidFill>
              </a:rPr>
              <a:t>greater than would be achieved </a:t>
            </a:r>
            <a:r>
              <a:rPr lang="en-US" sz="2100" b="1" dirty="0"/>
              <a:t>by two firms working together in the absence of partnership.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143000" y="1200150"/>
            <a:ext cx="6858000" cy="48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9056" tIns="34529" rIns="69056" bIns="3452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PARTNERSHIP - DEFINITION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03850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reeform 2"/>
          <p:cNvSpPr>
            <a:spLocks/>
          </p:cNvSpPr>
          <p:nvPr/>
        </p:nvSpPr>
        <p:spPr bwMode="blackWhite">
          <a:xfrm>
            <a:off x="3555206" y="2320528"/>
            <a:ext cx="942975" cy="622697"/>
          </a:xfrm>
          <a:custGeom>
            <a:avLst/>
            <a:gdLst>
              <a:gd name="T0" fmla="*/ 0 w 792"/>
              <a:gd name="T1" fmla="*/ 2147483647 h 523"/>
              <a:gd name="T2" fmla="*/ 2147483647 w 792"/>
              <a:gd name="T3" fmla="*/ 2147483647 h 523"/>
              <a:gd name="T4" fmla="*/ 2147483647 w 792"/>
              <a:gd name="T5" fmla="*/ 0 h 523"/>
              <a:gd name="T6" fmla="*/ 0 w 792"/>
              <a:gd name="T7" fmla="*/ 0 h 523"/>
              <a:gd name="T8" fmla="*/ 0 w 792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"/>
              <a:gd name="T16" fmla="*/ 0 h 523"/>
              <a:gd name="T17" fmla="*/ 792 w 792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" h="523">
                <a:moveTo>
                  <a:pt x="0" y="522"/>
                </a:moveTo>
                <a:lnTo>
                  <a:pt x="791" y="522"/>
                </a:lnTo>
                <a:lnTo>
                  <a:pt x="791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solidFill>
            <a:srgbClr val="969696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1" name="Freeform 3"/>
          <p:cNvSpPr>
            <a:spLocks/>
          </p:cNvSpPr>
          <p:nvPr/>
        </p:nvSpPr>
        <p:spPr bwMode="blackWhite">
          <a:xfrm>
            <a:off x="4683919" y="2320528"/>
            <a:ext cx="942975" cy="622697"/>
          </a:xfrm>
          <a:custGeom>
            <a:avLst/>
            <a:gdLst>
              <a:gd name="T0" fmla="*/ 0 w 792"/>
              <a:gd name="T1" fmla="*/ 2147483647 h 523"/>
              <a:gd name="T2" fmla="*/ 2147483647 w 792"/>
              <a:gd name="T3" fmla="*/ 2147483647 h 523"/>
              <a:gd name="T4" fmla="*/ 2147483647 w 792"/>
              <a:gd name="T5" fmla="*/ 0 h 523"/>
              <a:gd name="T6" fmla="*/ 0 w 792"/>
              <a:gd name="T7" fmla="*/ 0 h 523"/>
              <a:gd name="T8" fmla="*/ 0 w 792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"/>
              <a:gd name="T16" fmla="*/ 0 h 523"/>
              <a:gd name="T17" fmla="*/ 792 w 792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" h="523">
                <a:moveTo>
                  <a:pt x="0" y="522"/>
                </a:moveTo>
                <a:lnTo>
                  <a:pt x="791" y="522"/>
                </a:lnTo>
                <a:lnTo>
                  <a:pt x="791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solidFill>
            <a:srgbClr val="80808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2" name="Freeform 4"/>
          <p:cNvSpPr>
            <a:spLocks/>
          </p:cNvSpPr>
          <p:nvPr/>
        </p:nvSpPr>
        <p:spPr bwMode="blackWhite">
          <a:xfrm>
            <a:off x="2426495" y="2320528"/>
            <a:ext cx="941785" cy="622697"/>
          </a:xfrm>
          <a:custGeom>
            <a:avLst/>
            <a:gdLst>
              <a:gd name="T0" fmla="*/ 0 w 791"/>
              <a:gd name="T1" fmla="*/ 2147483647 h 523"/>
              <a:gd name="T2" fmla="*/ 2147483647 w 791"/>
              <a:gd name="T3" fmla="*/ 2147483647 h 523"/>
              <a:gd name="T4" fmla="*/ 2147483647 w 791"/>
              <a:gd name="T5" fmla="*/ 0 h 523"/>
              <a:gd name="T6" fmla="*/ 0 w 791"/>
              <a:gd name="T7" fmla="*/ 0 h 523"/>
              <a:gd name="T8" fmla="*/ 0 w 791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1"/>
              <a:gd name="T16" fmla="*/ 0 h 523"/>
              <a:gd name="T17" fmla="*/ 791 w 791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1" h="523">
                <a:moveTo>
                  <a:pt x="0" y="522"/>
                </a:moveTo>
                <a:lnTo>
                  <a:pt x="790" y="522"/>
                </a:lnTo>
                <a:lnTo>
                  <a:pt x="790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solidFill>
            <a:schemeClr val="folHlink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3" name="Freeform 5"/>
          <p:cNvSpPr>
            <a:spLocks/>
          </p:cNvSpPr>
          <p:nvPr/>
        </p:nvSpPr>
        <p:spPr bwMode="blackWhite">
          <a:xfrm>
            <a:off x="6943725" y="2320528"/>
            <a:ext cx="942975" cy="622697"/>
          </a:xfrm>
          <a:custGeom>
            <a:avLst/>
            <a:gdLst>
              <a:gd name="T0" fmla="*/ 0 w 792"/>
              <a:gd name="T1" fmla="*/ 2147483647 h 523"/>
              <a:gd name="T2" fmla="*/ 2147483647 w 792"/>
              <a:gd name="T3" fmla="*/ 2147483647 h 523"/>
              <a:gd name="T4" fmla="*/ 2147483647 w 792"/>
              <a:gd name="T5" fmla="*/ 0 h 523"/>
              <a:gd name="T6" fmla="*/ 0 w 792"/>
              <a:gd name="T7" fmla="*/ 0 h 523"/>
              <a:gd name="T8" fmla="*/ 0 w 792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"/>
              <a:gd name="T16" fmla="*/ 0 h 523"/>
              <a:gd name="T17" fmla="*/ 792 w 792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" h="523">
                <a:moveTo>
                  <a:pt x="0" y="522"/>
                </a:moveTo>
                <a:lnTo>
                  <a:pt x="791" y="522"/>
                </a:lnTo>
                <a:lnTo>
                  <a:pt x="791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solidFill>
            <a:srgbClr val="B91F1B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4" name="Freeform 6"/>
          <p:cNvSpPr>
            <a:spLocks/>
          </p:cNvSpPr>
          <p:nvPr/>
        </p:nvSpPr>
        <p:spPr bwMode="blackWhite">
          <a:xfrm>
            <a:off x="5815014" y="2320528"/>
            <a:ext cx="941785" cy="622697"/>
          </a:xfrm>
          <a:custGeom>
            <a:avLst/>
            <a:gdLst>
              <a:gd name="T0" fmla="*/ 0 w 791"/>
              <a:gd name="T1" fmla="*/ 2147483647 h 523"/>
              <a:gd name="T2" fmla="*/ 2147483647 w 791"/>
              <a:gd name="T3" fmla="*/ 2147483647 h 523"/>
              <a:gd name="T4" fmla="*/ 2147483647 w 791"/>
              <a:gd name="T5" fmla="*/ 0 h 523"/>
              <a:gd name="T6" fmla="*/ 0 w 791"/>
              <a:gd name="T7" fmla="*/ 0 h 523"/>
              <a:gd name="T8" fmla="*/ 0 w 791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1"/>
              <a:gd name="T16" fmla="*/ 0 h 523"/>
              <a:gd name="T17" fmla="*/ 791 w 791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1" h="523">
                <a:moveTo>
                  <a:pt x="0" y="522"/>
                </a:moveTo>
                <a:lnTo>
                  <a:pt x="790" y="522"/>
                </a:lnTo>
                <a:lnTo>
                  <a:pt x="790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solidFill>
            <a:srgbClr val="DC34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5" name="Freeform 7"/>
          <p:cNvSpPr>
            <a:spLocks/>
          </p:cNvSpPr>
          <p:nvPr/>
        </p:nvSpPr>
        <p:spPr bwMode="blackWhite">
          <a:xfrm>
            <a:off x="1312069" y="2320528"/>
            <a:ext cx="942975" cy="622697"/>
          </a:xfrm>
          <a:custGeom>
            <a:avLst/>
            <a:gdLst>
              <a:gd name="T0" fmla="*/ 0 w 792"/>
              <a:gd name="T1" fmla="*/ 2147483647 h 523"/>
              <a:gd name="T2" fmla="*/ 2147483647 w 792"/>
              <a:gd name="T3" fmla="*/ 2147483647 h 523"/>
              <a:gd name="T4" fmla="*/ 2147483647 w 792"/>
              <a:gd name="T5" fmla="*/ 0 h 523"/>
              <a:gd name="T6" fmla="*/ 0 w 792"/>
              <a:gd name="T7" fmla="*/ 0 h 523"/>
              <a:gd name="T8" fmla="*/ 0 w 792"/>
              <a:gd name="T9" fmla="*/ 2147483647 h 5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2"/>
              <a:gd name="T16" fmla="*/ 0 h 523"/>
              <a:gd name="T17" fmla="*/ 792 w 792"/>
              <a:gd name="T18" fmla="*/ 523 h 5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2" h="523">
                <a:moveTo>
                  <a:pt x="0" y="522"/>
                </a:moveTo>
                <a:lnTo>
                  <a:pt x="791" y="522"/>
                </a:lnTo>
                <a:lnTo>
                  <a:pt x="791" y="0"/>
                </a:lnTo>
                <a:lnTo>
                  <a:pt x="0" y="0"/>
                </a:lnTo>
                <a:lnTo>
                  <a:pt x="0" y="522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blackWhite">
          <a:xfrm>
            <a:off x="1301354" y="2518173"/>
            <a:ext cx="960199" cy="2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200" tIns="38100" rIns="76200" bIns="38100">
            <a:spAutoFit/>
          </a:bodyPr>
          <a:lstStyle/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Arm’s Length</a:t>
            </a:r>
            <a:endParaRPr lang="en-US" sz="975" b="1">
              <a:solidFill>
                <a:srgbClr val="99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  <a:cs typeface="Times New Roman" pitchFamily="18" charset="0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blackWhite">
          <a:xfrm>
            <a:off x="2638426" y="2518173"/>
            <a:ext cx="516167" cy="2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200" tIns="38100" rIns="76200" bIns="38100">
            <a:spAutoFit/>
          </a:bodyPr>
          <a:lstStyle/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Type I</a:t>
            </a: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blackWhite">
          <a:xfrm>
            <a:off x="2333626" y="2228850"/>
            <a:ext cx="3388519" cy="0"/>
          </a:xfrm>
          <a:prstGeom prst="line">
            <a:avLst/>
          </a:prstGeom>
          <a:noFill/>
          <a:ln w="25400">
            <a:solidFill>
              <a:srgbClr val="B91F1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blackWhite">
          <a:xfrm>
            <a:off x="3413760" y="1978224"/>
            <a:ext cx="133049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76200" tIns="38100" rIns="76200" bIns="38100">
            <a:spAutoFit/>
          </a:bodyPr>
          <a:lstStyle/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Partnerships</a:t>
            </a: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blackWhite">
          <a:xfrm>
            <a:off x="2332435" y="2228850"/>
            <a:ext cx="0" cy="185738"/>
          </a:xfrm>
          <a:prstGeom prst="line">
            <a:avLst/>
          </a:prstGeom>
          <a:noFill/>
          <a:ln w="25400">
            <a:solidFill>
              <a:srgbClr val="B91F1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blackWhite">
          <a:xfrm>
            <a:off x="5720954" y="2228850"/>
            <a:ext cx="0" cy="185738"/>
          </a:xfrm>
          <a:prstGeom prst="line">
            <a:avLst/>
          </a:prstGeom>
          <a:noFill/>
          <a:ln w="25400">
            <a:solidFill>
              <a:srgbClr val="B91F1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1885951" y="1085850"/>
            <a:ext cx="4823435" cy="48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9056" tIns="34529" rIns="69056" bIns="3452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TYPES OF RELATIONSHIPS</a:t>
            </a: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blackWhite">
          <a:xfrm>
            <a:off x="5945038" y="2444354"/>
            <a:ext cx="687689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200" tIns="38100" rIns="76200" bIns="38100">
            <a:spAutoFit/>
          </a:bodyPr>
          <a:lstStyle/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Joint </a:t>
            </a:r>
          </a:p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Ventures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blackWhite">
          <a:xfrm>
            <a:off x="6994222" y="2444354"/>
            <a:ext cx="801502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6200" tIns="38100" rIns="76200" bIns="38100">
            <a:spAutoFit/>
          </a:bodyPr>
          <a:lstStyle/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Vertical</a:t>
            </a:r>
          </a:p>
          <a:p>
            <a:pPr algn="ctr" defTabSz="82986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Integration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blackWhite">
          <a:xfrm>
            <a:off x="4872038" y="2522935"/>
            <a:ext cx="572272" cy="21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9056" tIns="34529" rIns="69056" bIns="3452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Type III</a:t>
            </a: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blackWhite">
          <a:xfrm>
            <a:off x="3761185" y="2527697"/>
            <a:ext cx="537005" cy="21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9056" tIns="34529" rIns="69056" bIns="3452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75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MS PGothic"/>
                <a:cs typeface="Times New Roman" pitchFamily="18" charset="0"/>
              </a:rPr>
              <a:t>Type II</a:t>
            </a:r>
          </a:p>
        </p:txBody>
      </p:sp>
      <p:pic>
        <p:nvPicPr>
          <p:cNvPr id="37907" name="Picture 1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3867" y="3580307"/>
            <a:ext cx="3624135" cy="237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977" y="3583118"/>
            <a:ext cx="3157303" cy="236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011467.jpg.jpe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9396" y="3921456"/>
            <a:ext cx="2936544" cy="293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2099444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37899" grpId="0" animBg="1"/>
      <p:bldP spid="37900" grpId="0" animBg="1"/>
      <p:bldP spid="3790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014647" y="1800225"/>
            <a:ext cx="4572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9056" tIns="34529" rIns="69056" bIns="34529"/>
          <a:lstStyle/>
          <a:p>
            <a:pPr marL="214313" indent="-214313" eaLnBrk="0" fontAlgn="base" hangingPunct="0">
              <a:lnSpc>
                <a:spcPct val="95000"/>
              </a:lnSpc>
              <a:spcBef>
                <a:spcPct val="65000"/>
              </a:spcBef>
              <a:spcAft>
                <a:spcPct val="0"/>
              </a:spcAft>
              <a:buClr>
                <a:srgbClr val="808080"/>
              </a:buClr>
              <a:buSzPct val="75000"/>
              <a:buFont typeface="Wingdings" pitchFamily="2" charset="2"/>
              <a:buChar char="§"/>
            </a:pPr>
            <a:r>
              <a:rPr lang="en-US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To gain the advantages of vertical integration while still maintaining organizational independence</a:t>
            </a:r>
          </a:p>
          <a:p>
            <a:pPr marL="214313" indent="-214313" eaLnBrk="0" fontAlgn="base" hangingPunct="0">
              <a:lnSpc>
                <a:spcPct val="95000"/>
              </a:lnSpc>
              <a:spcBef>
                <a:spcPct val="65000"/>
              </a:spcBef>
              <a:spcAft>
                <a:spcPct val="0"/>
              </a:spcAft>
              <a:buClr>
                <a:srgbClr val="808080"/>
              </a:buClr>
              <a:buSzPct val="75000"/>
              <a:buFont typeface="Wingdings" pitchFamily="2" charset="2"/>
              <a:buChar char="§"/>
            </a:pPr>
            <a:r>
              <a:rPr lang="en-US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To take advantage of “best in class” expertise</a:t>
            </a:r>
          </a:p>
          <a:p>
            <a:pPr marL="214313" indent="-214313" eaLnBrk="0" fontAlgn="base" hangingPunct="0">
              <a:lnSpc>
                <a:spcPct val="95000"/>
              </a:lnSpc>
              <a:spcBef>
                <a:spcPct val="65000"/>
              </a:spcBef>
              <a:spcAft>
                <a:spcPct val="0"/>
              </a:spcAft>
              <a:buClr>
                <a:srgbClr val="808080"/>
              </a:buClr>
              <a:buSzPct val="75000"/>
              <a:buFont typeface="Wingdings" pitchFamily="2" charset="2"/>
              <a:buChar char="§"/>
            </a:pPr>
            <a:r>
              <a:rPr lang="en-US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To achieve service improvements</a:t>
            </a:r>
          </a:p>
          <a:p>
            <a:pPr marL="214313" indent="-214313" eaLnBrk="0" fontAlgn="base" hangingPunct="0">
              <a:lnSpc>
                <a:spcPct val="95000"/>
              </a:lnSpc>
              <a:spcBef>
                <a:spcPct val="65000"/>
              </a:spcBef>
              <a:spcAft>
                <a:spcPct val="0"/>
              </a:spcAft>
              <a:buClr>
                <a:srgbClr val="808080"/>
              </a:buClr>
              <a:buSzPct val="75000"/>
              <a:buFont typeface="Wingdings" pitchFamily="2" charset="2"/>
              <a:buChar char="§"/>
            </a:pPr>
            <a:r>
              <a:rPr lang="en-US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To gain operational efficiencies</a:t>
            </a:r>
          </a:p>
          <a:p>
            <a:pPr marL="214313" indent="-214313" eaLnBrk="0" fontAlgn="base" hangingPunct="0">
              <a:lnSpc>
                <a:spcPct val="95000"/>
              </a:lnSpc>
              <a:spcBef>
                <a:spcPct val="65000"/>
              </a:spcBef>
              <a:spcAft>
                <a:spcPct val="0"/>
              </a:spcAft>
              <a:buClr>
                <a:srgbClr val="808080"/>
              </a:buClr>
              <a:buSzPct val="75000"/>
              <a:buFont typeface="Wingdings" pitchFamily="2" charset="2"/>
              <a:buChar char="§"/>
            </a:pPr>
            <a:r>
              <a:rPr lang="en-US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To respond to competition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28950" y="1085850"/>
            <a:ext cx="2947922" cy="48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9056" tIns="34529" rIns="69056" bIns="3452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WHY PARTNER?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2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1657350" y="1085850"/>
            <a:ext cx="5829300" cy="571500"/>
          </a:xfrm>
        </p:spPr>
        <p:txBody>
          <a:bodyPr/>
          <a:lstStyle/>
          <a:p>
            <a:r>
              <a:rPr lang="en-US" sz="2700" b="1" dirty="0">
                <a:solidFill>
                  <a:srgbClr val="800000"/>
                </a:solidFill>
              </a:rPr>
              <a:t>HOW?</a:t>
            </a:r>
          </a:p>
        </p:txBody>
      </p:sp>
      <p:pic>
        <p:nvPicPr>
          <p:cNvPr id="48131" name="Picture 3" descr="SwissArmyKnife.jpg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650" y="1628775"/>
            <a:ext cx="345757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3314700" y="5086351"/>
            <a:ext cx="270619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</a:rPr>
              <a:t>WE NEED A TOOL!!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29439" y="2628901"/>
            <a:ext cx="19880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</a:rPr>
              <a:t>Over 100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</a:rPr>
              <a:t>Partnership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</a:rPr>
              <a:t>Sessions!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823992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reeform 3"/>
          <p:cNvSpPr>
            <a:spLocks/>
          </p:cNvSpPr>
          <p:nvPr/>
        </p:nvSpPr>
        <p:spPr bwMode="auto">
          <a:xfrm>
            <a:off x="1845470" y="1803797"/>
            <a:ext cx="1483519" cy="922734"/>
          </a:xfrm>
          <a:custGeom>
            <a:avLst/>
            <a:gdLst>
              <a:gd name="T0" fmla="*/ 0 w 1222"/>
              <a:gd name="T1" fmla="*/ 2147483647 h 855"/>
              <a:gd name="T2" fmla="*/ 2147483647 w 1222"/>
              <a:gd name="T3" fmla="*/ 2147483647 h 855"/>
              <a:gd name="T4" fmla="*/ 2147483647 w 1222"/>
              <a:gd name="T5" fmla="*/ 0 h 855"/>
              <a:gd name="T6" fmla="*/ 0 w 1222"/>
              <a:gd name="T7" fmla="*/ 0 h 855"/>
              <a:gd name="T8" fmla="*/ 0 w 1222"/>
              <a:gd name="T9" fmla="*/ 2147483647 h 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22"/>
              <a:gd name="T16" fmla="*/ 0 h 855"/>
              <a:gd name="T17" fmla="*/ 1222 w 1222"/>
              <a:gd name="T18" fmla="*/ 855 h 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22" h="855">
                <a:moveTo>
                  <a:pt x="0" y="854"/>
                </a:moveTo>
                <a:lnTo>
                  <a:pt x="1221" y="854"/>
                </a:lnTo>
                <a:lnTo>
                  <a:pt x="1221" y="0"/>
                </a:lnTo>
                <a:lnTo>
                  <a:pt x="0" y="0"/>
                </a:lnTo>
                <a:lnTo>
                  <a:pt x="0" y="854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178845" y="1983582"/>
            <a:ext cx="7598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Drivers</a:t>
            </a: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1937148" y="2243138"/>
            <a:ext cx="12968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Compelling reasons to</a:t>
            </a:r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2294336" y="2377679"/>
            <a:ext cx="5145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partner</a:t>
            </a:r>
          </a:p>
        </p:txBody>
      </p:sp>
      <p:sp>
        <p:nvSpPr>
          <p:cNvPr id="56326" name="Freeform 7"/>
          <p:cNvSpPr>
            <a:spLocks/>
          </p:cNvSpPr>
          <p:nvPr/>
        </p:nvSpPr>
        <p:spPr bwMode="auto">
          <a:xfrm>
            <a:off x="3349229" y="2194324"/>
            <a:ext cx="428625" cy="1190"/>
          </a:xfrm>
          <a:custGeom>
            <a:avLst/>
            <a:gdLst>
              <a:gd name="T0" fmla="*/ 2147483647 w 360"/>
              <a:gd name="T1" fmla="*/ 0 h 1"/>
              <a:gd name="T2" fmla="*/ 2147483647 w 360"/>
              <a:gd name="T3" fmla="*/ 0 h 1"/>
              <a:gd name="T4" fmla="*/ 2147483647 w 360"/>
              <a:gd name="T5" fmla="*/ 0 h 1"/>
              <a:gd name="T6" fmla="*/ 0 w 360"/>
              <a:gd name="T7" fmla="*/ 0 h 1"/>
              <a:gd name="T8" fmla="*/ 0 60000 65536"/>
              <a:gd name="T9" fmla="*/ 0 60000 65536"/>
              <a:gd name="T10" fmla="*/ 0 60000 65536"/>
              <a:gd name="T11" fmla="*/ 0 60000 65536"/>
              <a:gd name="T12" fmla="*/ 0 w 360"/>
              <a:gd name="T13" fmla="*/ 0 h 1"/>
              <a:gd name="T14" fmla="*/ 360 w 360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0" h="1">
                <a:moveTo>
                  <a:pt x="359" y="0"/>
                </a:moveTo>
                <a:lnTo>
                  <a:pt x="205" y="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27" name="Freeform 8"/>
          <p:cNvSpPr>
            <a:spLocks/>
          </p:cNvSpPr>
          <p:nvPr/>
        </p:nvSpPr>
        <p:spPr bwMode="auto">
          <a:xfrm>
            <a:off x="3768330" y="2158605"/>
            <a:ext cx="73819" cy="73819"/>
          </a:xfrm>
          <a:custGeom>
            <a:avLst/>
            <a:gdLst>
              <a:gd name="T0" fmla="*/ 0 w 62"/>
              <a:gd name="T1" fmla="*/ 2147483647 h 62"/>
              <a:gd name="T2" fmla="*/ 2147483647 w 62"/>
              <a:gd name="T3" fmla="*/ 2147483647 h 62"/>
              <a:gd name="T4" fmla="*/ 0 w 62"/>
              <a:gd name="T5" fmla="*/ 0 h 62"/>
              <a:gd name="T6" fmla="*/ 0 w 62"/>
              <a:gd name="T7" fmla="*/ 2147483647 h 62"/>
              <a:gd name="T8" fmla="*/ 0 60000 65536"/>
              <a:gd name="T9" fmla="*/ 0 60000 65536"/>
              <a:gd name="T10" fmla="*/ 0 60000 65536"/>
              <a:gd name="T11" fmla="*/ 0 60000 65536"/>
              <a:gd name="T12" fmla="*/ 0 w 62"/>
              <a:gd name="T13" fmla="*/ 0 h 62"/>
              <a:gd name="T14" fmla="*/ 62 w 62"/>
              <a:gd name="T15" fmla="*/ 62 h 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" h="62">
                <a:moveTo>
                  <a:pt x="0" y="61"/>
                </a:moveTo>
                <a:lnTo>
                  <a:pt x="61" y="31"/>
                </a:lnTo>
                <a:lnTo>
                  <a:pt x="0" y="0"/>
                </a:lnTo>
                <a:lnTo>
                  <a:pt x="0" y="61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28" name="Freeform 9"/>
          <p:cNvSpPr>
            <a:spLocks/>
          </p:cNvSpPr>
          <p:nvPr/>
        </p:nvSpPr>
        <p:spPr bwMode="auto">
          <a:xfrm>
            <a:off x="5672138" y="1818085"/>
            <a:ext cx="1601391" cy="903684"/>
          </a:xfrm>
          <a:custGeom>
            <a:avLst/>
            <a:gdLst>
              <a:gd name="T0" fmla="*/ 0 w 1345"/>
              <a:gd name="T1" fmla="*/ 2147483647 h 855"/>
              <a:gd name="T2" fmla="*/ 2147483647 w 1345"/>
              <a:gd name="T3" fmla="*/ 2147483647 h 855"/>
              <a:gd name="T4" fmla="*/ 2147483647 w 1345"/>
              <a:gd name="T5" fmla="*/ 0 h 855"/>
              <a:gd name="T6" fmla="*/ 0 w 1345"/>
              <a:gd name="T7" fmla="*/ 0 h 855"/>
              <a:gd name="T8" fmla="*/ 0 w 1345"/>
              <a:gd name="T9" fmla="*/ 2147483647 h 8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5"/>
              <a:gd name="T16" fmla="*/ 0 h 855"/>
              <a:gd name="T17" fmla="*/ 1345 w 1345"/>
              <a:gd name="T18" fmla="*/ 855 h 8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5" h="855">
                <a:moveTo>
                  <a:pt x="0" y="854"/>
                </a:moveTo>
                <a:lnTo>
                  <a:pt x="1344" y="854"/>
                </a:lnTo>
                <a:lnTo>
                  <a:pt x="1344" y="0"/>
                </a:lnTo>
                <a:lnTo>
                  <a:pt x="0" y="0"/>
                </a:lnTo>
                <a:lnTo>
                  <a:pt x="0" y="854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29" name="Rectangle 10"/>
          <p:cNvSpPr>
            <a:spLocks noChangeArrowheads="1"/>
          </p:cNvSpPr>
          <p:nvPr/>
        </p:nvSpPr>
        <p:spPr bwMode="auto">
          <a:xfrm>
            <a:off x="5936457" y="1876425"/>
            <a:ext cx="1080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Facilitators</a:t>
            </a:r>
          </a:p>
        </p:txBody>
      </p:sp>
      <p:sp>
        <p:nvSpPr>
          <p:cNvPr id="56330" name="Rectangle 11"/>
          <p:cNvSpPr>
            <a:spLocks noChangeArrowheads="1"/>
          </p:cNvSpPr>
          <p:nvPr/>
        </p:nvSpPr>
        <p:spPr bwMode="auto">
          <a:xfrm>
            <a:off x="5759054" y="2156222"/>
            <a:ext cx="145713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Supportive environmental</a:t>
            </a:r>
          </a:p>
        </p:txBody>
      </p:sp>
      <p:sp>
        <p:nvSpPr>
          <p:cNvPr id="56331" name="Rectangle 12"/>
          <p:cNvSpPr>
            <a:spLocks noChangeArrowheads="1"/>
          </p:cNvSpPr>
          <p:nvPr/>
        </p:nvSpPr>
        <p:spPr bwMode="auto">
          <a:xfrm>
            <a:off x="5888832" y="2282429"/>
            <a:ext cx="119423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factors that enhance</a:t>
            </a:r>
          </a:p>
        </p:txBody>
      </p:sp>
      <p:sp>
        <p:nvSpPr>
          <p:cNvPr id="56332" name="Rectangle 13"/>
          <p:cNvSpPr>
            <a:spLocks noChangeArrowheads="1"/>
          </p:cNvSpPr>
          <p:nvPr/>
        </p:nvSpPr>
        <p:spPr bwMode="auto">
          <a:xfrm>
            <a:off x="5954317" y="2408635"/>
            <a:ext cx="110447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partnership growth</a:t>
            </a:r>
          </a:p>
        </p:txBody>
      </p:sp>
      <p:sp>
        <p:nvSpPr>
          <p:cNvPr id="56333" name="Freeform 14"/>
          <p:cNvSpPr>
            <a:spLocks/>
          </p:cNvSpPr>
          <p:nvPr/>
        </p:nvSpPr>
        <p:spPr bwMode="auto">
          <a:xfrm>
            <a:off x="3200401" y="3200400"/>
            <a:ext cx="2326481" cy="871538"/>
          </a:xfrm>
          <a:custGeom>
            <a:avLst/>
            <a:gdLst>
              <a:gd name="T0" fmla="*/ 0 w 1954"/>
              <a:gd name="T1" fmla="*/ 2147483647 h 732"/>
              <a:gd name="T2" fmla="*/ 2147483647 w 1954"/>
              <a:gd name="T3" fmla="*/ 2147483647 h 732"/>
              <a:gd name="T4" fmla="*/ 2147483647 w 1954"/>
              <a:gd name="T5" fmla="*/ 0 h 732"/>
              <a:gd name="T6" fmla="*/ 0 w 1954"/>
              <a:gd name="T7" fmla="*/ 0 h 732"/>
              <a:gd name="T8" fmla="*/ 0 w 1954"/>
              <a:gd name="T9" fmla="*/ 2147483647 h 7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4"/>
              <a:gd name="T16" fmla="*/ 0 h 732"/>
              <a:gd name="T17" fmla="*/ 1954 w 1954"/>
              <a:gd name="T18" fmla="*/ 732 h 7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4" h="732">
                <a:moveTo>
                  <a:pt x="0" y="731"/>
                </a:moveTo>
                <a:lnTo>
                  <a:pt x="1953" y="731"/>
                </a:lnTo>
                <a:lnTo>
                  <a:pt x="1953" y="0"/>
                </a:lnTo>
                <a:lnTo>
                  <a:pt x="0" y="0"/>
                </a:lnTo>
                <a:lnTo>
                  <a:pt x="0" y="731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34" name="Rectangle 15"/>
          <p:cNvSpPr>
            <a:spLocks noChangeArrowheads="1"/>
          </p:cNvSpPr>
          <p:nvPr/>
        </p:nvSpPr>
        <p:spPr bwMode="auto">
          <a:xfrm>
            <a:off x="3737373" y="3337323"/>
            <a:ext cx="12423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Components</a:t>
            </a:r>
          </a:p>
        </p:txBody>
      </p:sp>
      <p:sp>
        <p:nvSpPr>
          <p:cNvPr id="56335" name="Rectangle 16"/>
          <p:cNvSpPr>
            <a:spLocks noChangeArrowheads="1"/>
          </p:cNvSpPr>
          <p:nvPr/>
        </p:nvSpPr>
        <p:spPr bwMode="auto">
          <a:xfrm>
            <a:off x="3192066" y="3581400"/>
            <a:ext cx="237404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Joint activities and processes that build and</a:t>
            </a:r>
          </a:p>
        </p:txBody>
      </p:sp>
      <p:sp>
        <p:nvSpPr>
          <p:cNvPr id="56336" name="Rectangle 17"/>
          <p:cNvSpPr>
            <a:spLocks noChangeArrowheads="1"/>
          </p:cNvSpPr>
          <p:nvPr/>
        </p:nvSpPr>
        <p:spPr bwMode="auto">
          <a:xfrm>
            <a:off x="3723085" y="3706416"/>
            <a:ext cx="13160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sustain the partnership</a:t>
            </a:r>
          </a:p>
        </p:txBody>
      </p:sp>
      <p:sp>
        <p:nvSpPr>
          <p:cNvPr id="56337" name="Line 18"/>
          <p:cNvSpPr>
            <a:spLocks noChangeShapeType="1"/>
          </p:cNvSpPr>
          <p:nvPr/>
        </p:nvSpPr>
        <p:spPr bwMode="auto">
          <a:xfrm>
            <a:off x="4393406" y="2651523"/>
            <a:ext cx="1191" cy="48339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38" name="Freeform 19"/>
          <p:cNvSpPr>
            <a:spLocks/>
          </p:cNvSpPr>
          <p:nvPr/>
        </p:nvSpPr>
        <p:spPr bwMode="auto">
          <a:xfrm>
            <a:off x="4356498" y="3127772"/>
            <a:ext cx="73819" cy="75009"/>
          </a:xfrm>
          <a:custGeom>
            <a:avLst/>
            <a:gdLst>
              <a:gd name="T0" fmla="*/ 0 w 62"/>
              <a:gd name="T1" fmla="*/ 0 h 63"/>
              <a:gd name="T2" fmla="*/ 2147483647 w 62"/>
              <a:gd name="T3" fmla="*/ 2147483647 h 63"/>
              <a:gd name="T4" fmla="*/ 2147483647 w 62"/>
              <a:gd name="T5" fmla="*/ 0 h 63"/>
              <a:gd name="T6" fmla="*/ 0 w 62"/>
              <a:gd name="T7" fmla="*/ 0 h 63"/>
              <a:gd name="T8" fmla="*/ 0 60000 65536"/>
              <a:gd name="T9" fmla="*/ 0 60000 65536"/>
              <a:gd name="T10" fmla="*/ 0 60000 65536"/>
              <a:gd name="T11" fmla="*/ 0 60000 65536"/>
              <a:gd name="T12" fmla="*/ 0 w 62"/>
              <a:gd name="T13" fmla="*/ 0 h 63"/>
              <a:gd name="T14" fmla="*/ 62 w 62"/>
              <a:gd name="T15" fmla="*/ 63 h 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" h="63">
                <a:moveTo>
                  <a:pt x="0" y="0"/>
                </a:moveTo>
                <a:lnTo>
                  <a:pt x="31" y="62"/>
                </a:lnTo>
                <a:lnTo>
                  <a:pt x="61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39" name="Line 20"/>
          <p:cNvSpPr>
            <a:spLocks noChangeShapeType="1"/>
          </p:cNvSpPr>
          <p:nvPr/>
        </p:nvSpPr>
        <p:spPr bwMode="auto">
          <a:xfrm flipH="1">
            <a:off x="5007770" y="2194324"/>
            <a:ext cx="664369" cy="119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0" name="Freeform 21"/>
          <p:cNvSpPr>
            <a:spLocks/>
          </p:cNvSpPr>
          <p:nvPr/>
        </p:nvSpPr>
        <p:spPr bwMode="auto">
          <a:xfrm>
            <a:off x="4948237" y="2158605"/>
            <a:ext cx="72629" cy="73819"/>
          </a:xfrm>
          <a:custGeom>
            <a:avLst/>
            <a:gdLst>
              <a:gd name="T0" fmla="*/ 2147483647 w 61"/>
              <a:gd name="T1" fmla="*/ 0 h 62"/>
              <a:gd name="T2" fmla="*/ 0 w 61"/>
              <a:gd name="T3" fmla="*/ 2147483647 h 62"/>
              <a:gd name="T4" fmla="*/ 2147483647 w 61"/>
              <a:gd name="T5" fmla="*/ 2147483647 h 62"/>
              <a:gd name="T6" fmla="*/ 2147483647 w 61"/>
              <a:gd name="T7" fmla="*/ 0 h 62"/>
              <a:gd name="T8" fmla="*/ 0 60000 65536"/>
              <a:gd name="T9" fmla="*/ 0 60000 65536"/>
              <a:gd name="T10" fmla="*/ 0 60000 65536"/>
              <a:gd name="T11" fmla="*/ 0 60000 65536"/>
              <a:gd name="T12" fmla="*/ 0 w 61"/>
              <a:gd name="T13" fmla="*/ 0 h 62"/>
              <a:gd name="T14" fmla="*/ 61 w 61"/>
              <a:gd name="T15" fmla="*/ 62 h 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" h="62">
                <a:moveTo>
                  <a:pt x="60" y="0"/>
                </a:moveTo>
                <a:lnTo>
                  <a:pt x="0" y="31"/>
                </a:lnTo>
                <a:lnTo>
                  <a:pt x="60" y="61"/>
                </a:lnTo>
                <a:lnTo>
                  <a:pt x="6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1" name="Freeform 22"/>
          <p:cNvSpPr>
            <a:spLocks/>
          </p:cNvSpPr>
          <p:nvPr/>
        </p:nvSpPr>
        <p:spPr bwMode="auto">
          <a:xfrm>
            <a:off x="3502820" y="4508897"/>
            <a:ext cx="1746647" cy="800100"/>
          </a:xfrm>
          <a:custGeom>
            <a:avLst/>
            <a:gdLst>
              <a:gd name="T0" fmla="*/ 0 w 1467"/>
              <a:gd name="T1" fmla="*/ 2147483647 h 672"/>
              <a:gd name="T2" fmla="*/ 2147483647 w 1467"/>
              <a:gd name="T3" fmla="*/ 2147483647 h 672"/>
              <a:gd name="T4" fmla="*/ 2147483647 w 1467"/>
              <a:gd name="T5" fmla="*/ 0 h 672"/>
              <a:gd name="T6" fmla="*/ 0 w 1467"/>
              <a:gd name="T7" fmla="*/ 0 h 672"/>
              <a:gd name="T8" fmla="*/ 0 w 1467"/>
              <a:gd name="T9" fmla="*/ 2147483647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67"/>
              <a:gd name="T16" fmla="*/ 0 h 672"/>
              <a:gd name="T17" fmla="*/ 1467 w 1467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67" h="672">
                <a:moveTo>
                  <a:pt x="0" y="671"/>
                </a:moveTo>
                <a:lnTo>
                  <a:pt x="1466" y="671"/>
                </a:lnTo>
                <a:lnTo>
                  <a:pt x="1466" y="0"/>
                </a:lnTo>
                <a:lnTo>
                  <a:pt x="0" y="0"/>
                </a:lnTo>
                <a:lnTo>
                  <a:pt x="0" y="671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2" name="Rectangle 23"/>
          <p:cNvSpPr>
            <a:spLocks noChangeArrowheads="1"/>
          </p:cNvSpPr>
          <p:nvPr/>
        </p:nvSpPr>
        <p:spPr bwMode="auto">
          <a:xfrm>
            <a:off x="3844529" y="4610100"/>
            <a:ext cx="10259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Outcomes</a:t>
            </a:r>
          </a:p>
        </p:txBody>
      </p:sp>
      <p:sp>
        <p:nvSpPr>
          <p:cNvPr id="56343" name="Rectangle 24"/>
          <p:cNvSpPr>
            <a:spLocks noChangeArrowheads="1"/>
          </p:cNvSpPr>
          <p:nvPr/>
        </p:nvSpPr>
        <p:spPr bwMode="auto">
          <a:xfrm>
            <a:off x="3482579" y="4841081"/>
            <a:ext cx="182902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The extent to which performance</a:t>
            </a:r>
          </a:p>
        </p:txBody>
      </p:sp>
      <p:sp>
        <p:nvSpPr>
          <p:cNvPr id="56344" name="Rectangle 25"/>
          <p:cNvSpPr>
            <a:spLocks noChangeArrowheads="1"/>
          </p:cNvSpPr>
          <p:nvPr/>
        </p:nvSpPr>
        <p:spPr bwMode="auto">
          <a:xfrm>
            <a:off x="3804047" y="4978004"/>
            <a:ext cx="11429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meets expectations</a:t>
            </a:r>
          </a:p>
        </p:txBody>
      </p:sp>
      <p:sp>
        <p:nvSpPr>
          <p:cNvPr id="56345" name="Line 26"/>
          <p:cNvSpPr>
            <a:spLocks noChangeShapeType="1"/>
          </p:cNvSpPr>
          <p:nvPr/>
        </p:nvSpPr>
        <p:spPr bwMode="auto">
          <a:xfrm>
            <a:off x="4362450" y="4071939"/>
            <a:ext cx="1191" cy="37385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6" name="Freeform 27"/>
          <p:cNvSpPr>
            <a:spLocks/>
          </p:cNvSpPr>
          <p:nvPr/>
        </p:nvSpPr>
        <p:spPr bwMode="auto">
          <a:xfrm>
            <a:off x="4327923" y="4438650"/>
            <a:ext cx="73819" cy="72629"/>
          </a:xfrm>
          <a:custGeom>
            <a:avLst/>
            <a:gdLst>
              <a:gd name="T0" fmla="*/ 0 w 62"/>
              <a:gd name="T1" fmla="*/ 0 h 61"/>
              <a:gd name="T2" fmla="*/ 2147483647 w 62"/>
              <a:gd name="T3" fmla="*/ 2147483647 h 61"/>
              <a:gd name="T4" fmla="*/ 2147483647 w 62"/>
              <a:gd name="T5" fmla="*/ 0 h 61"/>
              <a:gd name="T6" fmla="*/ 0 w 62"/>
              <a:gd name="T7" fmla="*/ 0 h 61"/>
              <a:gd name="T8" fmla="*/ 0 60000 65536"/>
              <a:gd name="T9" fmla="*/ 0 60000 65536"/>
              <a:gd name="T10" fmla="*/ 0 60000 65536"/>
              <a:gd name="T11" fmla="*/ 0 60000 65536"/>
              <a:gd name="T12" fmla="*/ 0 w 62"/>
              <a:gd name="T13" fmla="*/ 0 h 61"/>
              <a:gd name="T14" fmla="*/ 62 w 62"/>
              <a:gd name="T15" fmla="*/ 61 h 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" h="61">
                <a:moveTo>
                  <a:pt x="0" y="0"/>
                </a:moveTo>
                <a:lnTo>
                  <a:pt x="29" y="60"/>
                </a:lnTo>
                <a:lnTo>
                  <a:pt x="61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7" name="Freeform 28"/>
          <p:cNvSpPr>
            <a:spLocks/>
          </p:cNvSpPr>
          <p:nvPr/>
        </p:nvSpPr>
        <p:spPr bwMode="auto">
          <a:xfrm>
            <a:off x="5963842" y="3927873"/>
            <a:ext cx="1310878" cy="872728"/>
          </a:xfrm>
          <a:custGeom>
            <a:avLst/>
            <a:gdLst>
              <a:gd name="T0" fmla="*/ 0 w 1101"/>
              <a:gd name="T1" fmla="*/ 2147483647 h 733"/>
              <a:gd name="T2" fmla="*/ 2147483647 w 1101"/>
              <a:gd name="T3" fmla="*/ 2147483647 h 733"/>
              <a:gd name="T4" fmla="*/ 2147483647 w 1101"/>
              <a:gd name="T5" fmla="*/ 0 h 733"/>
              <a:gd name="T6" fmla="*/ 0 w 1101"/>
              <a:gd name="T7" fmla="*/ 0 h 733"/>
              <a:gd name="T8" fmla="*/ 0 w 1101"/>
              <a:gd name="T9" fmla="*/ 2147483647 h 7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"/>
              <a:gd name="T16" fmla="*/ 0 h 733"/>
              <a:gd name="T17" fmla="*/ 1101 w 1101"/>
              <a:gd name="T18" fmla="*/ 733 h 7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1" h="733">
                <a:moveTo>
                  <a:pt x="0" y="732"/>
                </a:moveTo>
                <a:lnTo>
                  <a:pt x="1100" y="732"/>
                </a:lnTo>
                <a:lnTo>
                  <a:pt x="1100" y="0"/>
                </a:lnTo>
                <a:lnTo>
                  <a:pt x="0" y="0"/>
                </a:lnTo>
                <a:lnTo>
                  <a:pt x="0" y="732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48" name="Rectangle 29"/>
          <p:cNvSpPr>
            <a:spLocks noChangeArrowheads="1"/>
          </p:cNvSpPr>
          <p:nvPr/>
        </p:nvSpPr>
        <p:spPr bwMode="auto">
          <a:xfrm>
            <a:off x="5911454" y="3958829"/>
            <a:ext cx="13673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  Feedback to:</a:t>
            </a:r>
          </a:p>
        </p:txBody>
      </p:sp>
      <p:sp>
        <p:nvSpPr>
          <p:cNvPr id="56349" name="Line 30"/>
          <p:cNvSpPr>
            <a:spLocks noChangeShapeType="1"/>
          </p:cNvSpPr>
          <p:nvPr/>
        </p:nvSpPr>
        <p:spPr bwMode="auto">
          <a:xfrm flipH="1">
            <a:off x="5237560" y="4401742"/>
            <a:ext cx="676275" cy="50720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50" name="Freeform 31"/>
          <p:cNvSpPr>
            <a:spLocks/>
          </p:cNvSpPr>
          <p:nvPr/>
        </p:nvSpPr>
        <p:spPr bwMode="auto">
          <a:xfrm>
            <a:off x="5885261" y="4363642"/>
            <a:ext cx="78581" cy="72628"/>
          </a:xfrm>
          <a:custGeom>
            <a:avLst/>
            <a:gdLst>
              <a:gd name="T0" fmla="*/ 0 w 66"/>
              <a:gd name="T1" fmla="*/ 2147483647 h 61"/>
              <a:gd name="T2" fmla="*/ 2147483647 w 66"/>
              <a:gd name="T3" fmla="*/ 0 h 61"/>
              <a:gd name="T4" fmla="*/ 2147483647 w 66"/>
              <a:gd name="T5" fmla="*/ 2147483647 h 61"/>
              <a:gd name="T6" fmla="*/ 0 w 66"/>
              <a:gd name="T7" fmla="*/ 2147483647 h 61"/>
              <a:gd name="T8" fmla="*/ 0 60000 65536"/>
              <a:gd name="T9" fmla="*/ 0 60000 65536"/>
              <a:gd name="T10" fmla="*/ 0 60000 65536"/>
              <a:gd name="T11" fmla="*/ 0 60000 65536"/>
              <a:gd name="T12" fmla="*/ 0 w 66"/>
              <a:gd name="T13" fmla="*/ 0 h 61"/>
              <a:gd name="T14" fmla="*/ 66 w 66"/>
              <a:gd name="T15" fmla="*/ 61 h 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6" h="61">
                <a:moveTo>
                  <a:pt x="0" y="11"/>
                </a:moveTo>
                <a:lnTo>
                  <a:pt x="65" y="0"/>
                </a:lnTo>
                <a:lnTo>
                  <a:pt x="34" y="60"/>
                </a:lnTo>
                <a:lnTo>
                  <a:pt x="0" y="11"/>
                </a:lnTo>
              </a:path>
            </a:pathLst>
          </a:custGeom>
          <a:solidFill>
            <a:srgbClr val="000000"/>
          </a:solidFill>
          <a:ln w="9525" cap="rnd">
            <a:noFill/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51" name="Rectangle 32"/>
          <p:cNvSpPr>
            <a:spLocks noChangeArrowheads="1"/>
          </p:cNvSpPr>
          <p:nvPr/>
        </p:nvSpPr>
        <p:spPr bwMode="auto">
          <a:xfrm>
            <a:off x="2224089" y="3669506"/>
            <a:ext cx="1491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Lt BT" charset="0"/>
              <a:ea typeface="MS PGothic"/>
              <a:cs typeface="Times New Roman" pitchFamily="18" charset="0"/>
            </a:endParaRPr>
          </a:p>
        </p:txBody>
      </p:sp>
      <p:sp>
        <p:nvSpPr>
          <p:cNvPr id="56352" name="Rectangle 33"/>
          <p:cNvSpPr>
            <a:spLocks noChangeArrowheads="1"/>
          </p:cNvSpPr>
          <p:nvPr/>
        </p:nvSpPr>
        <p:spPr bwMode="auto">
          <a:xfrm>
            <a:off x="2224089" y="3805238"/>
            <a:ext cx="14914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Lt BT" charset="0"/>
              <a:ea typeface="MS PGothic"/>
              <a:cs typeface="Times New Roman" pitchFamily="18" charset="0"/>
            </a:endParaRPr>
          </a:p>
        </p:txBody>
      </p:sp>
      <p:sp>
        <p:nvSpPr>
          <p:cNvPr id="56353" name="Freeform 34"/>
          <p:cNvSpPr>
            <a:spLocks/>
          </p:cNvSpPr>
          <p:nvPr/>
        </p:nvSpPr>
        <p:spPr bwMode="auto">
          <a:xfrm>
            <a:off x="3842149" y="1812131"/>
            <a:ext cx="1106090" cy="844154"/>
          </a:xfrm>
          <a:custGeom>
            <a:avLst/>
            <a:gdLst>
              <a:gd name="T0" fmla="*/ 0 w 929"/>
              <a:gd name="T1" fmla="*/ 2147483647 h 773"/>
              <a:gd name="T2" fmla="*/ 2147483647 w 929"/>
              <a:gd name="T3" fmla="*/ 0 h 773"/>
              <a:gd name="T4" fmla="*/ 2147483647 w 929"/>
              <a:gd name="T5" fmla="*/ 2147483647 h 773"/>
              <a:gd name="T6" fmla="*/ 2147483647 w 929"/>
              <a:gd name="T7" fmla="*/ 2147483647 h 773"/>
              <a:gd name="T8" fmla="*/ 0 w 929"/>
              <a:gd name="T9" fmla="*/ 2147483647 h 7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9"/>
              <a:gd name="T16" fmla="*/ 0 h 773"/>
              <a:gd name="T17" fmla="*/ 929 w 929"/>
              <a:gd name="T18" fmla="*/ 773 h 7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9" h="773">
                <a:moveTo>
                  <a:pt x="0" y="386"/>
                </a:moveTo>
                <a:lnTo>
                  <a:pt x="464" y="0"/>
                </a:lnTo>
                <a:lnTo>
                  <a:pt x="928" y="386"/>
                </a:lnTo>
                <a:lnTo>
                  <a:pt x="464" y="772"/>
                </a:lnTo>
                <a:lnTo>
                  <a:pt x="0" y="386"/>
                </a:lnTo>
              </a:path>
            </a:pathLst>
          </a:custGeom>
          <a:solidFill>
            <a:srgbClr val="FFFF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54" name="Rectangle 35"/>
          <p:cNvSpPr>
            <a:spLocks noChangeArrowheads="1"/>
          </p:cNvSpPr>
          <p:nvPr/>
        </p:nvSpPr>
        <p:spPr bwMode="auto">
          <a:xfrm>
            <a:off x="4045745" y="1982391"/>
            <a:ext cx="71974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Decision to</a:t>
            </a:r>
          </a:p>
        </p:txBody>
      </p:sp>
      <p:sp>
        <p:nvSpPr>
          <p:cNvPr id="56355" name="Rectangle 36"/>
          <p:cNvSpPr>
            <a:spLocks noChangeArrowheads="1"/>
          </p:cNvSpPr>
          <p:nvPr/>
        </p:nvSpPr>
        <p:spPr bwMode="auto">
          <a:xfrm>
            <a:off x="3929062" y="2119313"/>
            <a:ext cx="94416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create or adjust</a:t>
            </a:r>
          </a:p>
        </p:txBody>
      </p:sp>
      <p:sp>
        <p:nvSpPr>
          <p:cNvPr id="56356" name="Rectangle 37"/>
          <p:cNvSpPr>
            <a:spLocks noChangeArrowheads="1"/>
          </p:cNvSpPr>
          <p:nvPr/>
        </p:nvSpPr>
        <p:spPr bwMode="auto">
          <a:xfrm>
            <a:off x="4033838" y="2244329"/>
            <a:ext cx="72616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3819" tIns="38100" rIns="73819" bIns="38100">
            <a:spAutoFit/>
          </a:bodyPr>
          <a:lstStyle/>
          <a:p>
            <a:pPr algn="ctr" defTabSz="7703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partnership</a:t>
            </a:r>
          </a:p>
        </p:txBody>
      </p:sp>
      <p:grpSp>
        <p:nvGrpSpPr>
          <p:cNvPr id="56357" name="Group 38"/>
          <p:cNvGrpSpPr>
            <a:grpSpLocks/>
          </p:cNvGrpSpPr>
          <p:nvPr/>
        </p:nvGrpSpPr>
        <p:grpSpPr bwMode="auto">
          <a:xfrm>
            <a:off x="6215063" y="4268394"/>
            <a:ext cx="888206" cy="485775"/>
            <a:chOff x="4325" y="3018"/>
            <a:chExt cx="746" cy="408"/>
          </a:xfrm>
        </p:grpSpPr>
        <p:sp>
          <p:nvSpPr>
            <p:cNvPr id="56362" name="Rectangle 39"/>
            <p:cNvSpPr>
              <a:spLocks noChangeArrowheads="1"/>
            </p:cNvSpPr>
            <p:nvPr/>
          </p:nvSpPr>
          <p:spPr bwMode="auto">
            <a:xfrm>
              <a:off x="4325" y="3050"/>
              <a:ext cx="167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3819" tIns="38100" rIns="73819" bIns="38100">
              <a:spAutoFit/>
            </a:bodyPr>
            <a:lstStyle/>
            <a:p>
              <a:pPr algn="ctr" defTabSz="77033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525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" pitchFamily="2" charset="2"/>
                  <a:ea typeface="MS PGothic"/>
                  <a:cs typeface="Times New Roman" pitchFamily="18" charset="0"/>
                </a:rPr>
                <a:t>l</a:t>
              </a:r>
            </a:p>
          </p:txBody>
        </p:sp>
        <p:sp>
          <p:nvSpPr>
            <p:cNvPr id="56363" name="Rectangle 40"/>
            <p:cNvSpPr>
              <a:spLocks noChangeArrowheads="1"/>
            </p:cNvSpPr>
            <p:nvPr/>
          </p:nvSpPr>
          <p:spPr bwMode="auto">
            <a:xfrm>
              <a:off x="4325" y="3163"/>
              <a:ext cx="167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3819" tIns="38100" rIns="73819" bIns="38100">
              <a:spAutoFit/>
            </a:bodyPr>
            <a:lstStyle/>
            <a:p>
              <a:pPr algn="ctr" defTabSz="77033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525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" pitchFamily="2" charset="2"/>
                  <a:ea typeface="MS PGothic"/>
                  <a:cs typeface="Times New Roman" pitchFamily="18" charset="0"/>
                </a:rPr>
                <a:t>l</a:t>
              </a:r>
            </a:p>
          </p:txBody>
        </p:sp>
        <p:sp>
          <p:nvSpPr>
            <p:cNvPr id="56364" name="Rectangle 41"/>
            <p:cNvSpPr>
              <a:spLocks noChangeArrowheads="1"/>
            </p:cNvSpPr>
            <p:nvPr/>
          </p:nvSpPr>
          <p:spPr bwMode="auto">
            <a:xfrm>
              <a:off x="4325" y="3278"/>
              <a:ext cx="167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3819" tIns="38100" rIns="73819" bIns="38100">
              <a:spAutoFit/>
            </a:bodyPr>
            <a:lstStyle/>
            <a:p>
              <a:pPr algn="ctr" defTabSz="77033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525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Wingdings" pitchFamily="2" charset="2"/>
                  <a:ea typeface="MS PGothic"/>
                  <a:cs typeface="Times New Roman" pitchFamily="18" charset="0"/>
                </a:rPr>
                <a:t>l</a:t>
              </a:r>
            </a:p>
          </p:txBody>
        </p:sp>
        <p:grpSp>
          <p:nvGrpSpPr>
            <p:cNvPr id="56365" name="Group 42"/>
            <p:cNvGrpSpPr>
              <a:grpSpLocks/>
            </p:cNvGrpSpPr>
            <p:nvPr/>
          </p:nvGrpSpPr>
          <p:grpSpPr bwMode="auto">
            <a:xfrm>
              <a:off x="4370" y="3018"/>
              <a:ext cx="701" cy="408"/>
              <a:chOff x="4370" y="3018"/>
              <a:chExt cx="701" cy="408"/>
            </a:xfrm>
          </p:grpSpPr>
          <p:sp>
            <p:nvSpPr>
              <p:cNvPr id="56366" name="Rectangle 43"/>
              <p:cNvSpPr>
                <a:spLocks noChangeArrowheads="1"/>
              </p:cNvSpPr>
              <p:nvPr/>
            </p:nvSpPr>
            <p:spPr bwMode="auto">
              <a:xfrm>
                <a:off x="4370" y="3018"/>
                <a:ext cx="701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3819" tIns="38100" rIns="73819" bIns="38100">
                <a:spAutoFit/>
              </a:bodyPr>
              <a:lstStyle/>
              <a:p>
                <a:pPr algn="ctr" defTabSz="77033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wis721 Lt BT" charset="0"/>
                    <a:ea typeface="MS PGothic"/>
                    <a:cs typeface="Times New Roman" pitchFamily="18" charset="0"/>
                  </a:rPr>
                  <a:t> Components</a:t>
                </a:r>
              </a:p>
            </p:txBody>
          </p:sp>
          <p:sp>
            <p:nvSpPr>
              <p:cNvPr id="56367" name="Rectangle 44"/>
              <p:cNvSpPr>
                <a:spLocks noChangeArrowheads="1"/>
              </p:cNvSpPr>
              <p:nvPr/>
            </p:nvSpPr>
            <p:spPr bwMode="auto">
              <a:xfrm>
                <a:off x="4370" y="3132"/>
                <a:ext cx="459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3819" tIns="38100" rIns="73819" bIns="38100">
                <a:spAutoFit/>
              </a:bodyPr>
              <a:lstStyle/>
              <a:p>
                <a:pPr algn="ctr" defTabSz="77033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wis721 Lt BT" charset="0"/>
                    <a:ea typeface="MS PGothic"/>
                    <a:cs typeface="Times New Roman" pitchFamily="18" charset="0"/>
                  </a:rPr>
                  <a:t> Drivers</a:t>
                </a:r>
              </a:p>
            </p:txBody>
          </p:sp>
          <p:sp>
            <p:nvSpPr>
              <p:cNvPr id="56368" name="Rectangle 45"/>
              <p:cNvSpPr>
                <a:spLocks noChangeArrowheads="1"/>
              </p:cNvSpPr>
              <p:nvPr/>
            </p:nvSpPr>
            <p:spPr bwMode="auto">
              <a:xfrm>
                <a:off x="4370" y="3245"/>
                <a:ext cx="621" cy="1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3819" tIns="38100" rIns="73819" bIns="38100">
                <a:spAutoFit/>
              </a:bodyPr>
              <a:lstStyle/>
              <a:p>
                <a:pPr algn="ctr" defTabSz="77033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wis721 Lt BT" charset="0"/>
                    <a:ea typeface="MS PGothic"/>
                    <a:cs typeface="Times New Roman" pitchFamily="18" charset="0"/>
                  </a:rPr>
                  <a:t> Facilitators</a:t>
                </a:r>
              </a:p>
            </p:txBody>
          </p:sp>
        </p:grpSp>
      </p:grpSp>
      <p:sp>
        <p:nvSpPr>
          <p:cNvPr id="56358" name="Text Box 46"/>
          <p:cNvSpPr txBox="1">
            <a:spLocks noChangeArrowheads="1"/>
          </p:cNvSpPr>
          <p:nvPr/>
        </p:nvSpPr>
        <p:spPr bwMode="auto">
          <a:xfrm>
            <a:off x="1843073" y="3477817"/>
            <a:ext cx="832280" cy="507831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Drivers set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expectations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Lt BT" charset="0"/>
                <a:ea typeface="MS PGothic"/>
                <a:cs typeface="Times New Roman" pitchFamily="18" charset="0"/>
              </a:rPr>
              <a:t>of outcomes</a:t>
            </a:r>
            <a:endParaRPr lang="en-US" sz="9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MS PGothic"/>
              <a:cs typeface="Times New Roman" pitchFamily="18" charset="0"/>
            </a:endParaRPr>
          </a:p>
        </p:txBody>
      </p:sp>
      <p:cxnSp>
        <p:nvCxnSpPr>
          <p:cNvPr id="56359" name="AutoShape 47"/>
          <p:cNvCxnSpPr>
            <a:cxnSpLocks noChangeShapeType="1"/>
          </p:cNvCxnSpPr>
          <p:nvPr/>
        </p:nvCxnSpPr>
        <p:spPr bwMode="auto">
          <a:xfrm rot="16200000" flipH="1">
            <a:off x="2364582" y="3818335"/>
            <a:ext cx="1006078" cy="1244204"/>
          </a:xfrm>
          <a:prstGeom prst="curvedConnector2">
            <a:avLst/>
          </a:prstGeom>
          <a:noFill/>
          <a:ln w="12700" cap="rnd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56360" name="Line 48"/>
          <p:cNvSpPr>
            <a:spLocks noChangeShapeType="1"/>
          </p:cNvSpPr>
          <p:nvPr/>
        </p:nvSpPr>
        <p:spPr bwMode="auto">
          <a:xfrm flipH="1">
            <a:off x="2245519" y="2737247"/>
            <a:ext cx="228600" cy="74295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MS PGothic"/>
            </a:endParaRPr>
          </a:p>
        </p:txBody>
      </p:sp>
      <p:sp>
        <p:nvSpPr>
          <p:cNvPr id="56361" name="Rectangle 48"/>
          <p:cNvSpPr>
            <a:spLocks noChangeArrowheads="1"/>
          </p:cNvSpPr>
          <p:nvPr/>
        </p:nvSpPr>
        <p:spPr bwMode="auto">
          <a:xfrm>
            <a:off x="539354" y="478928"/>
            <a:ext cx="4800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THE PARTNERSHIP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9519797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/>
      <p:bldP spid="56324" grpId="0"/>
      <p:bldP spid="56325" grpId="0"/>
      <p:bldP spid="56326" grpId="0" animBg="1"/>
      <p:bldP spid="56327" grpId="0" animBg="1"/>
      <p:bldP spid="56328" grpId="0" animBg="1"/>
      <p:bldP spid="56329" grpId="0"/>
      <p:bldP spid="56330" grpId="0"/>
      <p:bldP spid="56331" grpId="0"/>
      <p:bldP spid="56332" grpId="0"/>
      <p:bldP spid="56333" grpId="0" animBg="1"/>
      <p:bldP spid="56334" grpId="0"/>
      <p:bldP spid="56335" grpId="0"/>
      <p:bldP spid="56336" grpId="0"/>
      <p:bldP spid="56337" grpId="0" animBg="1"/>
      <p:bldP spid="56338" grpId="0" animBg="1"/>
      <p:bldP spid="56339" grpId="0" animBg="1"/>
      <p:bldP spid="56340" grpId="0" animBg="1"/>
      <p:bldP spid="56341" grpId="0" animBg="1"/>
      <p:bldP spid="56342" grpId="0"/>
      <p:bldP spid="56343" grpId="0"/>
      <p:bldP spid="56344" grpId="0"/>
      <p:bldP spid="56345" grpId="0" animBg="1"/>
      <p:bldP spid="56346" grpId="0" animBg="1"/>
      <p:bldP spid="56347" grpId="0" animBg="1"/>
      <p:bldP spid="56348" grpId="0"/>
      <p:bldP spid="56349" grpId="0" animBg="1"/>
      <p:bldP spid="56350" grpId="0" animBg="1"/>
      <p:bldP spid="56353" grpId="0" animBg="1"/>
      <p:bldP spid="56354" grpId="0"/>
      <p:bldP spid="56355" grpId="0"/>
      <p:bldP spid="56356" grpId="0"/>
      <p:bldP spid="56358" grpId="0"/>
      <p:bldP spid="5636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190500" y="1389063"/>
            <a:ext cx="875506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wis721 Lt BT" charset="0"/>
                <a:ea typeface="ＭＳ Ｐゴシック" charset="0"/>
                <a:cs typeface="Times New Roman" charset="0"/>
              </a:rPr>
              <a:t>Drivers are strategic factors which result in a competitive advantage and which help to determine the appropriate level of a business relationship.  For each driver, circle the boxed number which reflects the probability of your organization </a:t>
            </a:r>
            <a:r>
              <a:rPr lang="en-US" sz="1400" b="1">
                <a:solidFill>
                  <a:srgbClr val="000000"/>
                </a:solidFill>
                <a:latin typeface="Swiss SWA" charset="0"/>
                <a:ea typeface="ＭＳ Ｐゴシック" charset="0"/>
                <a:cs typeface="Times New Roman" charset="0"/>
              </a:rPr>
              <a:t>realistically</a:t>
            </a:r>
            <a:r>
              <a:rPr lang="en-US" sz="1400">
                <a:solidFill>
                  <a:srgbClr val="000000"/>
                </a:solidFill>
                <a:latin typeface="Swis721 Lt BT" charset="0"/>
                <a:ea typeface="ＭＳ Ｐゴシック" charset="0"/>
                <a:cs typeface="Times New Roman" charset="0"/>
              </a:rPr>
              <a:t> achieving a benefit </a:t>
            </a:r>
            <a:r>
              <a:rPr lang="en-US" sz="1400" b="1">
                <a:solidFill>
                  <a:srgbClr val="000000"/>
                </a:solidFill>
                <a:latin typeface="Swiss SWA" charset="0"/>
                <a:ea typeface="ＭＳ Ｐゴシック" charset="0"/>
                <a:cs typeface="Times New Roman" charset="0"/>
              </a:rPr>
              <a:t>through forming a tighter relationship</a:t>
            </a:r>
            <a:r>
              <a:rPr lang="en-US" sz="1400" b="1">
                <a:solidFill>
                  <a:srgbClr val="000000"/>
                </a:solidFill>
                <a:latin typeface="Swis721 Lt BT" charset="0"/>
                <a:ea typeface="ＭＳ Ｐゴシック" charset="0"/>
                <a:cs typeface="Times New Roman" charset="0"/>
              </a:rPr>
              <a:t>.</a:t>
            </a:r>
            <a:endParaRPr lang="en-US" sz="1400">
              <a:solidFill>
                <a:srgbClr val="000000"/>
              </a:solidFill>
              <a:latin typeface="Swis721 Lt B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117475" y="176213"/>
            <a:ext cx="8872538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i="1">
                <a:solidFill>
                  <a:srgbClr val="800000"/>
                </a:solidFill>
                <a:latin typeface="Georgia" charset="0"/>
                <a:ea typeface="ＭＳ Ｐゴシック" charset="0"/>
                <a:cs typeface="Times New Roman" charset="0"/>
              </a:rPr>
              <a:t>Assessment of Drivers: Asset / Cost Efficiency</a:t>
            </a:r>
          </a:p>
        </p:txBody>
      </p:sp>
      <p:grpSp>
        <p:nvGrpSpPr>
          <p:cNvPr id="30724" name="Group 44"/>
          <p:cNvGrpSpPr>
            <a:grpSpLocks/>
          </p:cNvGrpSpPr>
          <p:nvPr/>
        </p:nvGrpSpPr>
        <p:grpSpPr bwMode="auto">
          <a:xfrm>
            <a:off x="242888" y="2438400"/>
            <a:ext cx="8739187" cy="3906838"/>
            <a:chOff x="153" y="1536"/>
            <a:chExt cx="5505" cy="2461"/>
          </a:xfrm>
        </p:grpSpPr>
        <p:grpSp>
          <p:nvGrpSpPr>
            <p:cNvPr id="30725" name="Group 2"/>
            <p:cNvGrpSpPr>
              <a:grpSpLocks/>
            </p:cNvGrpSpPr>
            <p:nvPr/>
          </p:nvGrpSpPr>
          <p:grpSpPr bwMode="auto">
            <a:xfrm>
              <a:off x="153" y="3764"/>
              <a:ext cx="5089" cy="233"/>
              <a:chOff x="117" y="3419"/>
              <a:chExt cx="5089" cy="233"/>
            </a:xfrm>
          </p:grpSpPr>
          <p:sp>
            <p:nvSpPr>
              <p:cNvPr id="30763" name="Rectangle 3"/>
              <p:cNvSpPr>
                <a:spLocks noChangeArrowheads="1"/>
              </p:cNvSpPr>
              <p:nvPr/>
            </p:nvSpPr>
            <p:spPr bwMode="auto">
              <a:xfrm>
                <a:off x="117" y="3419"/>
                <a:ext cx="71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ea typeface="ＭＳ Ｐゴシック" charset="0"/>
                    <a:cs typeface="Times New Roman" charset="0"/>
                  </a:rPr>
                  <a:t>Example:</a:t>
                </a:r>
              </a:p>
            </p:txBody>
          </p:sp>
          <p:sp>
            <p:nvSpPr>
              <p:cNvPr id="30764" name="Rectangle 4"/>
              <p:cNvSpPr>
                <a:spLocks noChangeArrowheads="1"/>
              </p:cNvSpPr>
              <p:nvPr/>
            </p:nvSpPr>
            <p:spPr bwMode="auto">
              <a:xfrm>
                <a:off x="834" y="3419"/>
                <a:ext cx="437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srgbClr val="000000"/>
                    </a:solidFill>
                    <a:ea typeface="ＭＳ Ｐゴシック" charset="0"/>
                    <a:cs typeface="Times New Roman" charset="0"/>
                  </a:rPr>
                  <a:t>McDonald’s lowered channel costs by partnering with a distributor.</a:t>
                </a:r>
              </a:p>
            </p:txBody>
          </p:sp>
        </p:grpSp>
        <p:sp>
          <p:nvSpPr>
            <p:cNvPr id="30726" name="Rectangle 7"/>
            <p:cNvSpPr>
              <a:spLocks noChangeArrowheads="1"/>
            </p:cNvSpPr>
            <p:nvPr/>
          </p:nvSpPr>
          <p:spPr bwMode="auto">
            <a:xfrm>
              <a:off x="4434" y="2029"/>
              <a:ext cx="1194" cy="125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27" name="Line 8"/>
            <p:cNvSpPr>
              <a:spLocks noChangeShapeType="1"/>
            </p:cNvSpPr>
            <p:nvPr/>
          </p:nvSpPr>
          <p:spPr bwMode="auto">
            <a:xfrm>
              <a:off x="3634" y="1683"/>
              <a:ext cx="19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28" name="Rectangle 9"/>
            <p:cNvSpPr>
              <a:spLocks noChangeArrowheads="1"/>
            </p:cNvSpPr>
            <p:nvPr/>
          </p:nvSpPr>
          <p:spPr bwMode="auto">
            <a:xfrm>
              <a:off x="3634" y="1683"/>
              <a:ext cx="1988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29" name="Rectangle 10"/>
            <p:cNvSpPr>
              <a:spLocks noChangeArrowheads="1"/>
            </p:cNvSpPr>
            <p:nvPr/>
          </p:nvSpPr>
          <p:spPr bwMode="auto">
            <a:xfrm>
              <a:off x="165" y="1963"/>
              <a:ext cx="5493" cy="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30" name="Rectangle 11"/>
            <p:cNvSpPr>
              <a:spLocks noChangeArrowheads="1"/>
            </p:cNvSpPr>
            <p:nvPr/>
          </p:nvSpPr>
          <p:spPr bwMode="auto">
            <a:xfrm>
              <a:off x="4373" y="1536"/>
              <a:ext cx="6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Probability</a:t>
              </a:r>
            </a:p>
          </p:txBody>
        </p:sp>
        <p:sp>
          <p:nvSpPr>
            <p:cNvPr id="30731" name="Rectangle 12"/>
            <p:cNvSpPr>
              <a:spLocks noChangeArrowheads="1"/>
            </p:cNvSpPr>
            <p:nvPr/>
          </p:nvSpPr>
          <p:spPr bwMode="auto">
            <a:xfrm>
              <a:off x="3639" y="1670"/>
              <a:ext cx="6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No Chance</a:t>
              </a:r>
            </a:p>
          </p:txBody>
        </p:sp>
        <p:sp>
          <p:nvSpPr>
            <p:cNvPr id="30732" name="Rectangle 13"/>
            <p:cNvSpPr>
              <a:spLocks noChangeArrowheads="1"/>
            </p:cNvSpPr>
            <p:nvPr/>
          </p:nvSpPr>
          <p:spPr bwMode="auto">
            <a:xfrm>
              <a:off x="5205" y="1662"/>
              <a:ext cx="44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Certain</a:t>
              </a:r>
            </a:p>
          </p:txBody>
        </p:sp>
        <p:sp>
          <p:nvSpPr>
            <p:cNvPr id="30733" name="Rectangle 14"/>
            <p:cNvSpPr>
              <a:spLocks noChangeArrowheads="1"/>
            </p:cNvSpPr>
            <p:nvPr/>
          </p:nvSpPr>
          <p:spPr bwMode="auto">
            <a:xfrm>
              <a:off x="161" y="1802"/>
              <a:ext cx="132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ASSET/COST EFFICIENCY</a:t>
              </a:r>
            </a:p>
          </p:txBody>
        </p:sp>
        <p:sp>
          <p:nvSpPr>
            <p:cNvPr id="30734" name="Rectangle 15"/>
            <p:cNvSpPr>
              <a:spLocks noChangeArrowheads="1"/>
            </p:cNvSpPr>
            <p:nvPr/>
          </p:nvSpPr>
          <p:spPr bwMode="auto">
            <a:xfrm>
              <a:off x="3755" y="1783"/>
              <a:ext cx="25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0%</a:t>
              </a:r>
            </a:p>
          </p:txBody>
        </p:sp>
        <p:sp>
          <p:nvSpPr>
            <p:cNvPr id="30735" name="Rectangle 16"/>
            <p:cNvSpPr>
              <a:spLocks noChangeArrowheads="1"/>
            </p:cNvSpPr>
            <p:nvPr/>
          </p:nvSpPr>
          <p:spPr bwMode="auto">
            <a:xfrm>
              <a:off x="4128" y="1783"/>
              <a:ext cx="30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25%</a:t>
              </a:r>
            </a:p>
          </p:txBody>
        </p:sp>
        <p:sp>
          <p:nvSpPr>
            <p:cNvPr id="30736" name="Rectangle 17"/>
            <p:cNvSpPr>
              <a:spLocks noChangeArrowheads="1"/>
            </p:cNvSpPr>
            <p:nvPr/>
          </p:nvSpPr>
          <p:spPr bwMode="auto">
            <a:xfrm>
              <a:off x="4525" y="1783"/>
              <a:ext cx="30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50%</a:t>
              </a:r>
            </a:p>
          </p:txBody>
        </p:sp>
        <p:sp>
          <p:nvSpPr>
            <p:cNvPr id="30737" name="Rectangle 18"/>
            <p:cNvSpPr>
              <a:spLocks noChangeArrowheads="1"/>
            </p:cNvSpPr>
            <p:nvPr/>
          </p:nvSpPr>
          <p:spPr bwMode="auto">
            <a:xfrm>
              <a:off x="4922" y="1783"/>
              <a:ext cx="30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75%</a:t>
              </a:r>
            </a:p>
          </p:txBody>
        </p:sp>
        <p:sp>
          <p:nvSpPr>
            <p:cNvPr id="30738" name="Rectangle 19"/>
            <p:cNvSpPr>
              <a:spLocks noChangeArrowheads="1"/>
            </p:cNvSpPr>
            <p:nvPr/>
          </p:nvSpPr>
          <p:spPr bwMode="auto">
            <a:xfrm>
              <a:off x="5292" y="1783"/>
              <a:ext cx="3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100%</a:t>
              </a:r>
            </a:p>
          </p:txBody>
        </p:sp>
        <p:sp>
          <p:nvSpPr>
            <p:cNvPr id="30739" name="Rectangle 20"/>
            <p:cNvSpPr>
              <a:spLocks noChangeArrowheads="1"/>
            </p:cNvSpPr>
            <p:nvPr/>
          </p:nvSpPr>
          <p:spPr bwMode="auto">
            <a:xfrm>
              <a:off x="170" y="2010"/>
              <a:ext cx="302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1. What is the probability that this relationship will substantially</a:t>
              </a:r>
            </a:p>
          </p:txBody>
        </p:sp>
        <p:sp>
          <p:nvSpPr>
            <p:cNvPr id="30740" name="Rectangle 21"/>
            <p:cNvSpPr>
              <a:spLocks noChangeArrowheads="1"/>
            </p:cNvSpPr>
            <p:nvPr/>
          </p:nvSpPr>
          <p:spPr bwMode="auto">
            <a:xfrm>
              <a:off x="170" y="2122"/>
              <a:ext cx="253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reduce channel costs or improve asset utilization?</a:t>
              </a:r>
            </a:p>
          </p:txBody>
        </p:sp>
        <p:sp>
          <p:nvSpPr>
            <p:cNvPr id="30741" name="Rectangle 22"/>
            <p:cNvSpPr>
              <a:spLocks noChangeArrowheads="1"/>
            </p:cNvSpPr>
            <p:nvPr/>
          </p:nvSpPr>
          <p:spPr bwMode="auto">
            <a:xfrm>
              <a:off x="266" y="2352"/>
              <a:ext cx="70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For example:</a:t>
              </a:r>
            </a:p>
          </p:txBody>
        </p:sp>
        <p:sp>
          <p:nvSpPr>
            <p:cNvPr id="30742" name="Rectangle 23"/>
            <p:cNvSpPr>
              <a:spLocks noChangeArrowheads="1"/>
            </p:cNvSpPr>
            <p:nvPr/>
          </p:nvSpPr>
          <p:spPr bwMode="auto">
            <a:xfrm>
              <a:off x="784" y="2479"/>
              <a:ext cx="236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-distribution costs savings, handling costs savings</a:t>
              </a:r>
            </a:p>
          </p:txBody>
        </p:sp>
        <p:sp>
          <p:nvSpPr>
            <p:cNvPr id="30743" name="Rectangle 24"/>
            <p:cNvSpPr>
              <a:spLocks noChangeArrowheads="1"/>
            </p:cNvSpPr>
            <p:nvPr/>
          </p:nvSpPr>
          <p:spPr bwMode="auto">
            <a:xfrm>
              <a:off x="784" y="2612"/>
              <a:ext cx="273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-packing costs savings, information handling costs savings</a:t>
              </a:r>
            </a:p>
          </p:txBody>
        </p:sp>
        <p:sp>
          <p:nvSpPr>
            <p:cNvPr id="30744" name="Rectangle 25"/>
            <p:cNvSpPr>
              <a:spLocks noChangeArrowheads="1"/>
            </p:cNvSpPr>
            <p:nvPr/>
          </p:nvSpPr>
          <p:spPr bwMode="auto">
            <a:xfrm>
              <a:off x="784" y="2746"/>
              <a:ext cx="125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-managerial efficiencies</a:t>
              </a:r>
            </a:p>
          </p:txBody>
        </p:sp>
        <p:sp>
          <p:nvSpPr>
            <p:cNvPr id="30745" name="Rectangle 26"/>
            <p:cNvSpPr>
              <a:spLocks noChangeArrowheads="1"/>
            </p:cNvSpPr>
            <p:nvPr/>
          </p:nvSpPr>
          <p:spPr bwMode="auto">
            <a:xfrm>
              <a:off x="784" y="2879"/>
              <a:ext cx="134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-assets to the relationship</a:t>
              </a:r>
            </a:p>
          </p:txBody>
        </p:sp>
        <p:sp>
          <p:nvSpPr>
            <p:cNvPr id="30746" name="Rectangle 27"/>
            <p:cNvSpPr>
              <a:spLocks noChangeArrowheads="1"/>
            </p:cNvSpPr>
            <p:nvPr/>
          </p:nvSpPr>
          <p:spPr bwMode="auto">
            <a:xfrm>
              <a:off x="170" y="3113"/>
              <a:ext cx="403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If you rated efficiencies in the shaded area and if the advantage is either a sustainable</a:t>
              </a:r>
            </a:p>
          </p:txBody>
        </p:sp>
        <p:sp>
          <p:nvSpPr>
            <p:cNvPr id="30747" name="Rectangle 28"/>
            <p:cNvSpPr>
              <a:spLocks noChangeArrowheads="1"/>
            </p:cNvSpPr>
            <p:nvPr/>
          </p:nvSpPr>
          <p:spPr bwMode="auto">
            <a:xfrm>
              <a:off x="170" y="3247"/>
              <a:ext cx="392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competitive advantage or it allows your firm to match benchmark standards in your</a:t>
              </a:r>
            </a:p>
          </p:txBody>
        </p:sp>
        <p:sp>
          <p:nvSpPr>
            <p:cNvPr id="30748" name="Rectangle 29"/>
            <p:cNvSpPr>
              <a:spLocks noChangeArrowheads="1"/>
            </p:cNvSpPr>
            <p:nvPr/>
          </p:nvSpPr>
          <p:spPr bwMode="auto">
            <a:xfrm>
              <a:off x="170" y="3381"/>
              <a:ext cx="160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industry, circle the 1 to the right.</a:t>
              </a:r>
            </a:p>
          </p:txBody>
        </p:sp>
        <p:sp>
          <p:nvSpPr>
            <p:cNvPr id="30749" name="Rectangle 30"/>
            <p:cNvSpPr>
              <a:spLocks noChangeArrowheads="1"/>
            </p:cNvSpPr>
            <p:nvPr/>
          </p:nvSpPr>
          <p:spPr bwMode="auto">
            <a:xfrm>
              <a:off x="4228" y="2045"/>
              <a:ext cx="149" cy="1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50" name="Rectangle 31"/>
            <p:cNvSpPr>
              <a:spLocks noChangeArrowheads="1"/>
            </p:cNvSpPr>
            <p:nvPr/>
          </p:nvSpPr>
          <p:spPr bwMode="auto">
            <a:xfrm>
              <a:off x="4224" y="2025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wis721 Lt BT" charset="0"/>
                  <a:ea typeface="ＭＳ Ｐゴシック" charset="0"/>
                  <a:cs typeface="Times New Roman" charset="0"/>
                </a:rPr>
                <a:t>2</a:t>
              </a:r>
            </a:p>
          </p:txBody>
        </p:sp>
        <p:sp>
          <p:nvSpPr>
            <p:cNvPr id="30751" name="Rectangle 32"/>
            <p:cNvSpPr>
              <a:spLocks noChangeArrowheads="1"/>
            </p:cNvSpPr>
            <p:nvPr/>
          </p:nvSpPr>
          <p:spPr bwMode="auto">
            <a:xfrm>
              <a:off x="4632" y="2045"/>
              <a:ext cx="149" cy="1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52" name="Rectangle 33"/>
            <p:cNvSpPr>
              <a:spLocks noChangeArrowheads="1"/>
            </p:cNvSpPr>
            <p:nvPr/>
          </p:nvSpPr>
          <p:spPr bwMode="auto">
            <a:xfrm>
              <a:off x="4628" y="2025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wis721 Lt BT" charset="0"/>
                  <a:ea typeface="ＭＳ Ｐゴシック" charset="0"/>
                  <a:cs typeface="Times New Roman" charset="0"/>
                </a:rPr>
                <a:t>3</a:t>
              </a:r>
            </a:p>
          </p:txBody>
        </p:sp>
        <p:sp>
          <p:nvSpPr>
            <p:cNvPr id="30753" name="Rectangle 34"/>
            <p:cNvSpPr>
              <a:spLocks noChangeArrowheads="1"/>
            </p:cNvSpPr>
            <p:nvPr/>
          </p:nvSpPr>
          <p:spPr bwMode="auto">
            <a:xfrm>
              <a:off x="5029" y="2045"/>
              <a:ext cx="149" cy="1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54" name="Rectangle 35"/>
            <p:cNvSpPr>
              <a:spLocks noChangeArrowheads="1"/>
            </p:cNvSpPr>
            <p:nvPr/>
          </p:nvSpPr>
          <p:spPr bwMode="auto">
            <a:xfrm>
              <a:off x="5025" y="2022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4</a:t>
              </a:r>
            </a:p>
          </p:txBody>
        </p:sp>
        <p:sp>
          <p:nvSpPr>
            <p:cNvPr id="30755" name="Rectangle 36"/>
            <p:cNvSpPr>
              <a:spLocks noChangeArrowheads="1"/>
            </p:cNvSpPr>
            <p:nvPr/>
          </p:nvSpPr>
          <p:spPr bwMode="auto">
            <a:xfrm>
              <a:off x="5419" y="2045"/>
              <a:ext cx="150" cy="1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56" name="Rectangle 37"/>
            <p:cNvSpPr>
              <a:spLocks noChangeArrowheads="1"/>
            </p:cNvSpPr>
            <p:nvPr/>
          </p:nvSpPr>
          <p:spPr bwMode="auto">
            <a:xfrm>
              <a:off x="5416" y="2022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5</a:t>
              </a:r>
            </a:p>
          </p:txBody>
        </p:sp>
        <p:sp>
          <p:nvSpPr>
            <p:cNvPr id="30757" name="Rectangle 38"/>
            <p:cNvSpPr>
              <a:spLocks noChangeArrowheads="1"/>
            </p:cNvSpPr>
            <p:nvPr/>
          </p:nvSpPr>
          <p:spPr bwMode="auto">
            <a:xfrm>
              <a:off x="5022" y="3114"/>
              <a:ext cx="149" cy="11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58" name="Rectangle 39"/>
            <p:cNvSpPr>
              <a:spLocks noChangeArrowheads="1"/>
            </p:cNvSpPr>
            <p:nvPr/>
          </p:nvSpPr>
          <p:spPr bwMode="auto">
            <a:xfrm>
              <a:off x="5019" y="3095"/>
              <a:ext cx="16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wis721 Lt BT" charset="0"/>
                  <a:ea typeface="ＭＳ Ｐゴシック" charset="0"/>
                  <a:cs typeface="Times New Roman" charset="0"/>
                </a:rPr>
                <a:t>1</a:t>
              </a:r>
            </a:p>
          </p:txBody>
        </p:sp>
        <p:sp>
          <p:nvSpPr>
            <p:cNvPr id="30759" name="Rectangle 40"/>
            <p:cNvSpPr>
              <a:spLocks noChangeArrowheads="1"/>
            </p:cNvSpPr>
            <p:nvPr/>
          </p:nvSpPr>
          <p:spPr bwMode="auto">
            <a:xfrm>
              <a:off x="3815" y="2045"/>
              <a:ext cx="149" cy="10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0760" name="Rectangle 41"/>
            <p:cNvSpPr>
              <a:spLocks noChangeArrowheads="1"/>
            </p:cNvSpPr>
            <p:nvPr/>
          </p:nvSpPr>
          <p:spPr bwMode="auto">
            <a:xfrm>
              <a:off x="3812" y="2025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wis721 Lt BT" charset="0"/>
                  <a:ea typeface="ＭＳ Ｐゴシック" charset="0"/>
                  <a:cs typeface="Times New Roman" charset="0"/>
                </a:rPr>
                <a:t>1</a:t>
              </a:r>
            </a:p>
          </p:txBody>
        </p:sp>
        <p:sp>
          <p:nvSpPr>
            <p:cNvPr id="30762" name="Rectangle 43"/>
            <p:cNvSpPr>
              <a:spLocks noChangeArrowheads="1"/>
            </p:cNvSpPr>
            <p:nvPr/>
          </p:nvSpPr>
          <p:spPr bwMode="auto">
            <a:xfrm>
              <a:off x="799" y="2345"/>
              <a:ext cx="12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-product costs savings</a:t>
              </a:r>
            </a:p>
          </p:txBody>
        </p:sp>
      </p:grp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62866" y="6494550"/>
            <a:ext cx="90757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marL="460375" indent="-460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Source: Douglas M. Lambert, Editor, </a:t>
            </a:r>
            <a:r>
              <a:rPr lang="en-US" sz="800" i="1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Supply Chain Management: Processes, Partnerships, Performance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, Fourth Edition, Ponte </a:t>
            </a:r>
            <a:r>
              <a:rPr lang="en-US" sz="800" dirty="0" err="1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Vedra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 Beach , FL:  Supply Chain Management Institute, 2014, p. 28</a:t>
            </a:r>
          </a:p>
          <a:p>
            <a:pPr marL="460375" indent="-4603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960037"/>
              </a:solidFill>
              <a:latin typeface="Georgia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3150" y="930831"/>
            <a:ext cx="702786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071982426"/>
      </p:ext>
    </p:extLst>
  </p:cSld>
  <p:clrMapOvr>
    <a:masterClrMapping/>
  </p:clrMapOvr>
  <p:transition spd="med">
    <p:pull dir="l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22238"/>
            <a:ext cx="9144000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i="1">
                <a:solidFill>
                  <a:srgbClr val="800000"/>
                </a:solidFill>
                <a:latin typeface="Georgia" charset="0"/>
                <a:ea typeface="ＭＳ Ｐゴシック" charset="0"/>
                <a:cs typeface="Times New Roman" charset="0"/>
              </a:rPr>
              <a:t>Assessment of Facilitators: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i="1">
                <a:solidFill>
                  <a:srgbClr val="800000"/>
                </a:solidFill>
                <a:latin typeface="Georgia" charset="0"/>
                <a:ea typeface="ＭＳ Ｐゴシック" charset="0"/>
                <a:cs typeface="Times New Roman" charset="0"/>
              </a:rPr>
              <a:t>Corporate Compatibility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285750" y="5465763"/>
            <a:ext cx="8637588" cy="915987"/>
            <a:chOff x="117" y="3212"/>
            <a:chExt cx="5137" cy="553"/>
          </a:xfrm>
        </p:grpSpPr>
        <p:sp>
          <p:nvSpPr>
            <p:cNvPr id="39980" name="Rectangle 4"/>
            <p:cNvSpPr>
              <a:spLocks noChangeArrowheads="1"/>
            </p:cNvSpPr>
            <p:nvPr/>
          </p:nvSpPr>
          <p:spPr bwMode="auto">
            <a:xfrm>
              <a:off x="117" y="3212"/>
              <a:ext cx="676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Example:</a:t>
              </a:r>
            </a:p>
          </p:txBody>
        </p:sp>
        <p:sp>
          <p:nvSpPr>
            <p:cNvPr id="39981" name="Rectangle 5"/>
            <p:cNvSpPr>
              <a:spLocks noChangeArrowheads="1"/>
            </p:cNvSpPr>
            <p:nvPr/>
          </p:nvSpPr>
          <p:spPr bwMode="auto">
            <a:xfrm>
              <a:off x="834" y="3212"/>
              <a:ext cx="4420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An engineering culture may not mesh smoothly with a more sales-oriented culture thus causing possible challenges for the two companies efforts to form a partnership.</a:t>
              </a:r>
            </a:p>
          </p:txBody>
        </p:sp>
      </p:grpSp>
      <p:grpSp>
        <p:nvGrpSpPr>
          <p:cNvPr id="39940" name="Group 46"/>
          <p:cNvGrpSpPr>
            <a:grpSpLocks/>
          </p:cNvGrpSpPr>
          <p:nvPr/>
        </p:nvGrpSpPr>
        <p:grpSpPr bwMode="auto">
          <a:xfrm>
            <a:off x="57150" y="1412875"/>
            <a:ext cx="8843963" cy="3768725"/>
            <a:chOff x="36" y="890"/>
            <a:chExt cx="5571" cy="2374"/>
          </a:xfrm>
        </p:grpSpPr>
        <p:grpSp>
          <p:nvGrpSpPr>
            <p:cNvPr id="39941" name="Group 6"/>
            <p:cNvGrpSpPr>
              <a:grpSpLocks/>
            </p:cNvGrpSpPr>
            <p:nvPr/>
          </p:nvGrpSpPr>
          <p:grpSpPr bwMode="auto">
            <a:xfrm>
              <a:off x="64" y="890"/>
              <a:ext cx="5515" cy="460"/>
              <a:chOff x="117" y="945"/>
              <a:chExt cx="5515" cy="460"/>
            </a:xfrm>
          </p:grpSpPr>
          <p:sp>
            <p:nvSpPr>
              <p:cNvPr id="39978" name="Rectangle 7"/>
              <p:cNvSpPr>
                <a:spLocks noChangeArrowheads="1"/>
              </p:cNvSpPr>
              <p:nvPr/>
            </p:nvSpPr>
            <p:spPr bwMode="auto">
              <a:xfrm>
                <a:off x="117" y="945"/>
                <a:ext cx="5515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srgbClr val="000000"/>
                    </a:solidFill>
                    <a:latin typeface="Swis721 Lt BT" charset="0"/>
                    <a:ea typeface="ＭＳ Ｐゴシック" charset="0"/>
                    <a:cs typeface="Times New Roman" charset="0"/>
                  </a:rPr>
                  <a:t>Facilitators are factors which provide a supportive environment for the growth and maintenance of a partnership.  For each facilitator, indicate the probability of it being a factor in this relationship, by circling one of the boxed numbers</a:t>
                </a:r>
              </a:p>
            </p:txBody>
          </p:sp>
          <p:sp>
            <p:nvSpPr>
              <p:cNvPr id="39979" name="Line 8"/>
              <p:cNvSpPr>
                <a:spLocks noChangeShapeType="1"/>
              </p:cNvSpPr>
              <p:nvPr/>
            </p:nvSpPr>
            <p:spPr bwMode="auto">
              <a:xfrm>
                <a:off x="191" y="1234"/>
                <a:ext cx="5399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 sz="1400">
                  <a:solidFill>
                    <a:srgbClr val="000000"/>
                  </a:solidFill>
                  <a:ea typeface="ＭＳ Ｐゴシック" charset="0"/>
                </a:endParaRPr>
              </a:p>
            </p:txBody>
          </p:sp>
        </p:grpSp>
        <p:sp>
          <p:nvSpPr>
            <p:cNvPr id="39942" name="Line 9"/>
            <p:cNvSpPr>
              <a:spLocks noChangeShapeType="1"/>
            </p:cNvSpPr>
            <p:nvPr/>
          </p:nvSpPr>
          <p:spPr bwMode="auto">
            <a:xfrm>
              <a:off x="3610" y="1323"/>
              <a:ext cx="199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43" name="Rectangle 10"/>
            <p:cNvSpPr>
              <a:spLocks noChangeArrowheads="1"/>
            </p:cNvSpPr>
            <p:nvPr/>
          </p:nvSpPr>
          <p:spPr bwMode="auto">
            <a:xfrm>
              <a:off x="3610" y="1323"/>
              <a:ext cx="1997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44" name="Rectangle 11"/>
            <p:cNvSpPr>
              <a:spLocks noChangeArrowheads="1"/>
            </p:cNvSpPr>
            <p:nvPr/>
          </p:nvSpPr>
          <p:spPr bwMode="auto">
            <a:xfrm>
              <a:off x="36" y="1570"/>
              <a:ext cx="5571" cy="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45" name="Rectangle 12"/>
            <p:cNvSpPr>
              <a:spLocks noChangeArrowheads="1"/>
            </p:cNvSpPr>
            <p:nvPr/>
          </p:nvSpPr>
          <p:spPr bwMode="auto">
            <a:xfrm>
              <a:off x="4304" y="1169"/>
              <a:ext cx="57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00"/>
                  </a:solidFill>
                  <a:latin typeface="Swiss SWA" charset="0"/>
                  <a:ea typeface="ＭＳ Ｐゴシック" charset="0"/>
                  <a:cs typeface="Times New Roman" charset="0"/>
                </a:rPr>
                <a:t>Probability</a:t>
              </a:r>
            </a:p>
          </p:txBody>
        </p:sp>
        <p:sp>
          <p:nvSpPr>
            <p:cNvPr id="39946" name="Rectangle 13"/>
            <p:cNvSpPr>
              <a:spLocks noChangeArrowheads="1"/>
            </p:cNvSpPr>
            <p:nvPr/>
          </p:nvSpPr>
          <p:spPr bwMode="auto">
            <a:xfrm>
              <a:off x="3574" y="1285"/>
              <a:ext cx="57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00"/>
                  </a:solidFill>
                  <a:latin typeface="Swiss SWA" charset="0"/>
                  <a:ea typeface="ＭＳ Ｐゴシック" charset="0"/>
                  <a:cs typeface="Times New Roman" charset="0"/>
                </a:rPr>
                <a:t>No Chance</a:t>
              </a:r>
            </a:p>
          </p:txBody>
        </p:sp>
        <p:sp>
          <p:nvSpPr>
            <p:cNvPr id="39947" name="Rectangle 14"/>
            <p:cNvSpPr>
              <a:spLocks noChangeArrowheads="1"/>
            </p:cNvSpPr>
            <p:nvPr/>
          </p:nvSpPr>
          <p:spPr bwMode="auto">
            <a:xfrm>
              <a:off x="5188" y="1285"/>
              <a:ext cx="41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00"/>
                  </a:solidFill>
                  <a:latin typeface="Swiss SWA" charset="0"/>
                  <a:ea typeface="ＭＳ Ｐゴシック" charset="0"/>
                  <a:cs typeface="Times New Roman" charset="0"/>
                </a:rPr>
                <a:t>Certain</a:t>
              </a:r>
            </a:p>
          </p:txBody>
        </p:sp>
        <p:sp>
          <p:nvSpPr>
            <p:cNvPr id="39948" name="Rectangle 15"/>
            <p:cNvSpPr>
              <a:spLocks noChangeArrowheads="1"/>
            </p:cNvSpPr>
            <p:nvPr/>
          </p:nvSpPr>
          <p:spPr bwMode="auto">
            <a:xfrm>
              <a:off x="90" y="1398"/>
              <a:ext cx="15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CORPORATE COMPATIBILITY</a:t>
              </a:r>
            </a:p>
          </p:txBody>
        </p:sp>
        <p:sp>
          <p:nvSpPr>
            <p:cNvPr id="39949" name="Rectangle 16"/>
            <p:cNvSpPr>
              <a:spLocks noChangeArrowheads="1"/>
            </p:cNvSpPr>
            <p:nvPr/>
          </p:nvSpPr>
          <p:spPr bwMode="auto">
            <a:xfrm>
              <a:off x="3685" y="1431"/>
              <a:ext cx="24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0%</a:t>
              </a:r>
            </a:p>
          </p:txBody>
        </p:sp>
        <p:sp>
          <p:nvSpPr>
            <p:cNvPr id="39950" name="Rectangle 17"/>
            <p:cNvSpPr>
              <a:spLocks noChangeArrowheads="1"/>
            </p:cNvSpPr>
            <p:nvPr/>
          </p:nvSpPr>
          <p:spPr bwMode="auto">
            <a:xfrm>
              <a:off x="4060" y="1431"/>
              <a:ext cx="29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25%</a:t>
              </a:r>
            </a:p>
          </p:txBody>
        </p:sp>
        <p:sp>
          <p:nvSpPr>
            <p:cNvPr id="39951" name="Rectangle 18"/>
            <p:cNvSpPr>
              <a:spLocks noChangeArrowheads="1"/>
            </p:cNvSpPr>
            <p:nvPr/>
          </p:nvSpPr>
          <p:spPr bwMode="auto">
            <a:xfrm>
              <a:off x="4458" y="1431"/>
              <a:ext cx="29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50%</a:t>
              </a:r>
            </a:p>
          </p:txBody>
        </p:sp>
        <p:sp>
          <p:nvSpPr>
            <p:cNvPr id="39952" name="Rectangle 19"/>
            <p:cNvSpPr>
              <a:spLocks noChangeArrowheads="1"/>
            </p:cNvSpPr>
            <p:nvPr/>
          </p:nvSpPr>
          <p:spPr bwMode="auto">
            <a:xfrm>
              <a:off x="4856" y="1431"/>
              <a:ext cx="29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75%</a:t>
              </a:r>
            </a:p>
          </p:txBody>
        </p:sp>
        <p:sp>
          <p:nvSpPr>
            <p:cNvPr id="39953" name="Rectangle 20"/>
            <p:cNvSpPr>
              <a:spLocks noChangeArrowheads="1"/>
            </p:cNvSpPr>
            <p:nvPr/>
          </p:nvSpPr>
          <p:spPr bwMode="auto">
            <a:xfrm>
              <a:off x="5225" y="1431"/>
              <a:ext cx="34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100%</a:t>
              </a:r>
            </a:p>
          </p:txBody>
        </p:sp>
        <p:sp>
          <p:nvSpPr>
            <p:cNvPr id="39954" name="Rectangle 21"/>
            <p:cNvSpPr>
              <a:spLocks noChangeArrowheads="1"/>
            </p:cNvSpPr>
            <p:nvPr/>
          </p:nvSpPr>
          <p:spPr bwMode="auto">
            <a:xfrm>
              <a:off x="90" y="1605"/>
              <a:ext cx="29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1. What is the probability that  the two organizations will mesh </a:t>
              </a:r>
            </a:p>
          </p:txBody>
        </p:sp>
        <p:sp>
          <p:nvSpPr>
            <p:cNvPr id="39955" name="Rectangle 22"/>
            <p:cNvSpPr>
              <a:spLocks noChangeArrowheads="1"/>
            </p:cNvSpPr>
            <p:nvPr/>
          </p:nvSpPr>
          <p:spPr bwMode="auto">
            <a:xfrm>
              <a:off x="90" y="1731"/>
              <a:ext cx="120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smoothly in terms of:</a:t>
              </a:r>
            </a:p>
          </p:txBody>
        </p:sp>
        <p:sp>
          <p:nvSpPr>
            <p:cNvPr id="39956" name="Rectangle 23"/>
            <p:cNvSpPr>
              <a:spLocks noChangeArrowheads="1"/>
            </p:cNvSpPr>
            <p:nvPr/>
          </p:nvSpPr>
          <p:spPr bwMode="auto">
            <a:xfrm>
              <a:off x="234" y="1892"/>
              <a:ext cx="72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(a) CULTURE?</a:t>
              </a:r>
            </a:p>
          </p:txBody>
        </p:sp>
        <p:sp>
          <p:nvSpPr>
            <p:cNvPr id="39957" name="Rectangle 24"/>
            <p:cNvSpPr>
              <a:spLocks noChangeArrowheads="1"/>
            </p:cNvSpPr>
            <p:nvPr/>
          </p:nvSpPr>
          <p:spPr bwMode="auto">
            <a:xfrm>
              <a:off x="849" y="2024"/>
              <a:ext cx="220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-Both firms place a value on keeping commitments</a:t>
              </a:r>
            </a:p>
          </p:txBody>
        </p:sp>
        <p:sp>
          <p:nvSpPr>
            <p:cNvPr id="39958" name="Rectangle 25"/>
            <p:cNvSpPr>
              <a:spLocks noChangeArrowheads="1"/>
            </p:cNvSpPr>
            <p:nvPr/>
          </p:nvSpPr>
          <p:spPr bwMode="auto">
            <a:xfrm>
              <a:off x="849" y="2159"/>
              <a:ext cx="112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-Constancy of purpose</a:t>
              </a:r>
            </a:p>
          </p:txBody>
        </p:sp>
        <p:sp>
          <p:nvSpPr>
            <p:cNvPr id="39959" name="Rectangle 26"/>
            <p:cNvSpPr>
              <a:spLocks noChangeArrowheads="1"/>
            </p:cNvSpPr>
            <p:nvPr/>
          </p:nvSpPr>
          <p:spPr bwMode="auto">
            <a:xfrm>
              <a:off x="849" y="2294"/>
              <a:ext cx="178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-Employees viewed as long term assets</a:t>
              </a:r>
            </a:p>
          </p:txBody>
        </p:sp>
        <p:sp>
          <p:nvSpPr>
            <p:cNvPr id="39960" name="Rectangle 27"/>
            <p:cNvSpPr>
              <a:spLocks noChangeArrowheads="1"/>
            </p:cNvSpPr>
            <p:nvPr/>
          </p:nvSpPr>
          <p:spPr bwMode="auto">
            <a:xfrm>
              <a:off x="849" y="2428"/>
              <a:ext cx="195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-External stakeholders considered important</a:t>
              </a:r>
            </a:p>
          </p:txBody>
        </p:sp>
        <p:sp>
          <p:nvSpPr>
            <p:cNvPr id="39961" name="Rectangle 28"/>
            <p:cNvSpPr>
              <a:spLocks noChangeArrowheads="1"/>
            </p:cNvSpPr>
            <p:nvPr/>
          </p:nvSpPr>
          <p:spPr bwMode="auto">
            <a:xfrm>
              <a:off x="234" y="2684"/>
              <a:ext cx="75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(b) BUSINESS?</a:t>
              </a:r>
            </a:p>
          </p:txBody>
        </p:sp>
        <p:sp>
          <p:nvSpPr>
            <p:cNvPr id="39962" name="Rectangle 29"/>
            <p:cNvSpPr>
              <a:spLocks noChangeArrowheads="1"/>
            </p:cNvSpPr>
            <p:nvPr/>
          </p:nvSpPr>
          <p:spPr bwMode="auto">
            <a:xfrm>
              <a:off x="849" y="2828"/>
              <a:ext cx="185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-Strategic plans and objectives consistent</a:t>
              </a:r>
            </a:p>
          </p:txBody>
        </p:sp>
        <p:sp>
          <p:nvSpPr>
            <p:cNvPr id="39963" name="Rectangle 30"/>
            <p:cNvSpPr>
              <a:spLocks noChangeArrowheads="1"/>
            </p:cNvSpPr>
            <p:nvPr/>
          </p:nvSpPr>
          <p:spPr bwMode="auto">
            <a:xfrm>
              <a:off x="849" y="2968"/>
              <a:ext cx="155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-Commitment to partnership ideas</a:t>
              </a:r>
            </a:p>
          </p:txBody>
        </p:sp>
        <p:sp>
          <p:nvSpPr>
            <p:cNvPr id="39964" name="Rectangle 31"/>
            <p:cNvSpPr>
              <a:spLocks noChangeArrowheads="1"/>
            </p:cNvSpPr>
            <p:nvPr/>
          </p:nvSpPr>
          <p:spPr bwMode="auto">
            <a:xfrm>
              <a:off x="849" y="3100"/>
              <a:ext cx="112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    -Willingness to change</a:t>
              </a:r>
            </a:p>
          </p:txBody>
        </p:sp>
        <p:sp>
          <p:nvSpPr>
            <p:cNvPr id="39965" name="Rectangle 32"/>
            <p:cNvSpPr>
              <a:spLocks noChangeArrowheads="1"/>
            </p:cNvSpPr>
            <p:nvPr/>
          </p:nvSpPr>
          <p:spPr bwMode="auto">
            <a:xfrm>
              <a:off x="3761" y="1673"/>
              <a:ext cx="154" cy="1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66" name="Rectangle 33"/>
            <p:cNvSpPr>
              <a:spLocks noChangeArrowheads="1"/>
            </p:cNvSpPr>
            <p:nvPr/>
          </p:nvSpPr>
          <p:spPr bwMode="auto">
            <a:xfrm>
              <a:off x="3758" y="1660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wis721 Lt BT" charset="0"/>
                  <a:ea typeface="ＭＳ Ｐゴシック" charset="0"/>
                  <a:cs typeface="Times New Roman" charset="0"/>
                </a:rPr>
                <a:t>1</a:t>
              </a:r>
            </a:p>
          </p:txBody>
        </p:sp>
        <p:sp>
          <p:nvSpPr>
            <p:cNvPr id="39967" name="Rectangle 34"/>
            <p:cNvSpPr>
              <a:spLocks noChangeArrowheads="1"/>
            </p:cNvSpPr>
            <p:nvPr/>
          </p:nvSpPr>
          <p:spPr bwMode="auto">
            <a:xfrm>
              <a:off x="4159" y="1673"/>
              <a:ext cx="154" cy="1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68" name="Rectangle 35"/>
            <p:cNvSpPr>
              <a:spLocks noChangeArrowheads="1"/>
            </p:cNvSpPr>
            <p:nvPr/>
          </p:nvSpPr>
          <p:spPr bwMode="auto">
            <a:xfrm>
              <a:off x="4156" y="1648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2</a:t>
              </a:r>
            </a:p>
          </p:txBody>
        </p:sp>
        <p:sp>
          <p:nvSpPr>
            <p:cNvPr id="39969" name="Rectangle 36"/>
            <p:cNvSpPr>
              <a:spLocks noChangeArrowheads="1"/>
            </p:cNvSpPr>
            <p:nvPr/>
          </p:nvSpPr>
          <p:spPr bwMode="auto">
            <a:xfrm>
              <a:off x="4565" y="1673"/>
              <a:ext cx="154" cy="1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70" name="Rectangle 37"/>
            <p:cNvSpPr>
              <a:spLocks noChangeArrowheads="1"/>
            </p:cNvSpPr>
            <p:nvPr/>
          </p:nvSpPr>
          <p:spPr bwMode="auto">
            <a:xfrm>
              <a:off x="4562" y="1648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3</a:t>
              </a:r>
            </a:p>
          </p:txBody>
        </p:sp>
        <p:sp>
          <p:nvSpPr>
            <p:cNvPr id="39971" name="Rectangle 38"/>
            <p:cNvSpPr>
              <a:spLocks noChangeArrowheads="1"/>
            </p:cNvSpPr>
            <p:nvPr/>
          </p:nvSpPr>
          <p:spPr bwMode="auto">
            <a:xfrm>
              <a:off x="4963" y="1673"/>
              <a:ext cx="154" cy="1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72" name="Rectangle 39"/>
            <p:cNvSpPr>
              <a:spLocks noChangeArrowheads="1"/>
            </p:cNvSpPr>
            <p:nvPr/>
          </p:nvSpPr>
          <p:spPr bwMode="auto">
            <a:xfrm>
              <a:off x="4959" y="1648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4</a:t>
              </a:r>
            </a:p>
          </p:txBody>
        </p:sp>
        <p:sp>
          <p:nvSpPr>
            <p:cNvPr id="39973" name="Rectangle 40"/>
            <p:cNvSpPr>
              <a:spLocks noChangeArrowheads="1"/>
            </p:cNvSpPr>
            <p:nvPr/>
          </p:nvSpPr>
          <p:spPr bwMode="auto">
            <a:xfrm>
              <a:off x="5353" y="1673"/>
              <a:ext cx="154" cy="1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endParaRPr lang="en-US" sz="1400">
                <a:solidFill>
                  <a:srgbClr val="000000"/>
                </a:solidFill>
                <a:ea typeface="ＭＳ Ｐゴシック" charset="0"/>
              </a:endParaRPr>
            </a:p>
          </p:txBody>
        </p:sp>
        <p:sp>
          <p:nvSpPr>
            <p:cNvPr id="39974" name="Rectangle 41"/>
            <p:cNvSpPr>
              <a:spLocks noChangeArrowheads="1"/>
            </p:cNvSpPr>
            <p:nvPr/>
          </p:nvSpPr>
          <p:spPr bwMode="auto">
            <a:xfrm>
              <a:off x="5350" y="1648"/>
              <a:ext cx="1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5</a:t>
              </a:r>
            </a:p>
          </p:txBody>
        </p:sp>
        <p:sp>
          <p:nvSpPr>
            <p:cNvPr id="39976" name="Rectangle 43"/>
            <p:cNvSpPr>
              <a:spLocks noChangeArrowheads="1"/>
            </p:cNvSpPr>
            <p:nvPr/>
          </p:nvSpPr>
          <p:spPr bwMode="auto">
            <a:xfrm>
              <a:off x="353" y="2828"/>
              <a:ext cx="70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For example:</a:t>
              </a:r>
            </a:p>
          </p:txBody>
        </p:sp>
        <p:sp>
          <p:nvSpPr>
            <p:cNvPr id="39977" name="Rectangle 44"/>
            <p:cNvSpPr>
              <a:spLocks noChangeArrowheads="1"/>
            </p:cNvSpPr>
            <p:nvPr/>
          </p:nvSpPr>
          <p:spPr bwMode="auto">
            <a:xfrm>
              <a:off x="349" y="2033"/>
              <a:ext cx="70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ea typeface="ＭＳ Ｐゴシック" charset="0"/>
                  <a:cs typeface="Times New Roman" charset="0"/>
                </a:rPr>
                <a:t> For example:</a:t>
              </a:r>
            </a:p>
          </p:txBody>
        </p:sp>
      </p:grp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62866" y="6570000"/>
            <a:ext cx="907573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marL="460375" indent="-460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Source: Douglas M. Lambert, Editor, </a:t>
            </a:r>
            <a:r>
              <a:rPr lang="en-US" sz="800" i="1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Supply Chain Management: Processes, Partnerships, Performance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, Fourth Edition, Ponte </a:t>
            </a:r>
            <a:r>
              <a:rPr lang="en-US" sz="800" dirty="0" err="1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Vedra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 Beach , FL:  Supply Chain Management Institute, 2014, p. 290.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58068" y="1057830"/>
            <a:ext cx="702786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58862534"/>
      </p:ext>
    </p:extLst>
  </p:cSld>
  <p:clrMapOvr>
    <a:masterClrMapping/>
  </p:clrMapOvr>
  <p:transition spd="med">
    <p:pull dir="l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55750"/>
          </a:xfrm>
        </p:spPr>
        <p:txBody>
          <a:bodyPr/>
          <a:lstStyle/>
          <a:p>
            <a:pPr eaLnBrk="1" hangingPunct="1"/>
            <a:r>
              <a:rPr lang="en-US" sz="2800">
                <a:latin typeface="Georgia" charset="0"/>
              </a:rPr>
              <a:t>The Strength of the Drivers and Facilitators </a:t>
            </a:r>
            <a:br>
              <a:rPr lang="en-US" sz="2800">
                <a:latin typeface="Georgia" charset="0"/>
              </a:rPr>
            </a:br>
            <a:r>
              <a:rPr lang="en-US" sz="2800">
                <a:latin typeface="Georgia" charset="0"/>
              </a:rPr>
              <a:t>Indicate the Type of Partnership</a:t>
            </a:r>
          </a:p>
        </p:txBody>
      </p:sp>
      <p:graphicFrame>
        <p:nvGraphicFramePr>
          <p:cNvPr id="367714" name="Group 98"/>
          <p:cNvGraphicFramePr>
            <a:graphicFrameLocks noGrp="1"/>
          </p:cNvGraphicFramePr>
          <p:nvPr>
            <p:ph idx="1"/>
          </p:nvPr>
        </p:nvGraphicFramePr>
        <p:xfrm>
          <a:off x="2109788" y="2957513"/>
          <a:ext cx="6454775" cy="3205163"/>
        </p:xfrm>
        <a:graphic>
          <a:graphicData uri="http://schemas.openxmlformats.org/drawingml/2006/table">
            <a:tbl>
              <a:tblPr/>
              <a:tblGrid>
                <a:gridCol w="96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7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6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960037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8-11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12-15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16-24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8-11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Arm</a:t>
                      </a:r>
                      <a:r>
                        <a:rPr kumimoji="0" lang="ja-JP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 Length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12-15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00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60037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16-24 Points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00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 III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00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6110" name="Rectangle 100"/>
          <p:cNvSpPr>
            <a:spLocks noChangeArrowheads="1"/>
          </p:cNvSpPr>
          <p:nvPr/>
        </p:nvSpPr>
        <p:spPr bwMode="auto">
          <a:xfrm>
            <a:off x="4743450" y="2510963"/>
            <a:ext cx="2425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Swis721 Lt BT" charset="0"/>
                <a:ea typeface="ＭＳ Ｐゴシック" charset="0"/>
              </a:rPr>
              <a:t>DRIVER POINTS</a:t>
            </a:r>
          </a:p>
        </p:txBody>
      </p:sp>
      <p:sp>
        <p:nvSpPr>
          <p:cNvPr id="46111" name="Rectangle 101"/>
          <p:cNvSpPr>
            <a:spLocks noChangeArrowheads="1"/>
          </p:cNvSpPr>
          <p:nvPr/>
        </p:nvSpPr>
        <p:spPr bwMode="auto">
          <a:xfrm>
            <a:off x="163513" y="4487863"/>
            <a:ext cx="20208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Swis721 Lt BT" charset="0"/>
                <a:ea typeface="ＭＳ Ｐゴシック" charset="0"/>
              </a:rPr>
              <a:t>FACILITATOR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latin typeface="Swis721 Lt BT" charset="0"/>
                <a:ea typeface="ＭＳ Ｐゴシック" charset="0"/>
              </a:rPr>
              <a:t>POINTS</a:t>
            </a:r>
          </a:p>
        </p:txBody>
      </p:sp>
      <p:sp>
        <p:nvSpPr>
          <p:cNvPr id="46112" name="Rectangle 102"/>
          <p:cNvSpPr>
            <a:spLocks noChangeArrowheads="1"/>
          </p:cNvSpPr>
          <p:nvPr/>
        </p:nvSpPr>
        <p:spPr bwMode="auto">
          <a:xfrm>
            <a:off x="2062163" y="1690688"/>
            <a:ext cx="49942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900" tIns="44450" rIns="88900" bIns="44450">
            <a:spAutoFit/>
          </a:bodyPr>
          <a:lstStyle/>
          <a:p>
            <a:pPr algn="ctr" defTabSz="8604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0000"/>
                </a:solidFill>
                <a:ea typeface="ＭＳ Ｐゴシック" charset="0"/>
              </a:rPr>
              <a:t>Propensity to Partner Matrix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866" y="6570000"/>
            <a:ext cx="907573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pPr marL="460375" indent="-460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Source: Douglas M. Lambert, Editor, </a:t>
            </a:r>
            <a:r>
              <a:rPr lang="en-US" sz="800" i="1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Supply Chain Management: Processes, Partnerships, Performance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, Fourth Edition, Ponte </a:t>
            </a:r>
            <a:r>
              <a:rPr lang="en-US" sz="800" dirty="0" err="1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Vedra</a:t>
            </a:r>
            <a:r>
              <a:rPr lang="en-US" sz="800" dirty="0">
                <a:solidFill>
                  <a:srgbClr val="000000"/>
                </a:solidFill>
                <a:latin typeface="Georgia" charset="0"/>
                <a:ea typeface="ＭＳ Ｐゴシック" charset="0"/>
                <a:cs typeface="Times New Roman" charset="0"/>
              </a:rPr>
              <a:t> Beach , FL:  Supply Chain Management Institute, 2014, p. 291.</a:t>
            </a:r>
          </a:p>
        </p:txBody>
      </p:sp>
      <p:pic>
        <p:nvPicPr>
          <p:cNvPr id="9" name="Picture 3" descr="011467.jpg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98" y="1963074"/>
            <a:ext cx="2040965" cy="2040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993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34975" y="342900"/>
            <a:ext cx="8229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i="1">
                <a:solidFill>
                  <a:srgbClr val="800000"/>
                </a:solidFill>
                <a:latin typeface="Georgia" charset="0"/>
                <a:ea typeface="ＭＳ Ｐゴシック" charset="0"/>
                <a:cs typeface="Times New Roman" charset="0"/>
              </a:rPr>
              <a:t>Relationship Segmentation Guide</a:t>
            </a:r>
          </a:p>
        </p:txBody>
      </p:sp>
      <p:grpSp>
        <p:nvGrpSpPr>
          <p:cNvPr id="1028" name="Group 5"/>
          <p:cNvGrpSpPr>
            <a:grpSpLocks/>
          </p:cNvGrpSpPr>
          <p:nvPr/>
        </p:nvGrpSpPr>
        <p:grpSpPr bwMode="auto">
          <a:xfrm>
            <a:off x="0" y="1425575"/>
            <a:ext cx="9144000" cy="5348288"/>
            <a:chOff x="0" y="898"/>
            <a:chExt cx="5760" cy="3369"/>
          </a:xfrm>
        </p:grpSpPr>
        <p:graphicFrame>
          <p:nvGraphicFramePr>
            <p:cNvPr id="1026" name="Object 2"/>
            <p:cNvGraphicFramePr>
              <a:graphicFrameLocks/>
            </p:cNvGraphicFramePr>
            <p:nvPr/>
          </p:nvGraphicFramePr>
          <p:xfrm>
            <a:off x="126" y="898"/>
            <a:ext cx="5266" cy="31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" name="Chart" r:id="rId4" imgW="6476961" imgH="4010133" progId="Excel.Chart.8">
                    <p:embed followColorScheme="full"/>
                  </p:oleObj>
                </mc:Choice>
                <mc:Fallback>
                  <p:oleObj name="Chart" r:id="rId4" imgW="6476961" imgH="4010133" progId="Excel.Chart.8">
                    <p:embed followColorScheme="full"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" y="898"/>
                          <a:ext cx="5266" cy="31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" name="Text Box 4"/>
            <p:cNvSpPr txBox="1">
              <a:spLocks noChangeArrowheads="1"/>
            </p:cNvSpPr>
            <p:nvPr/>
          </p:nvSpPr>
          <p:spPr bwMode="auto">
            <a:xfrm>
              <a:off x="0" y="4122"/>
              <a:ext cx="576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</a:rPr>
                <a:t>Source:  Lambert, Douglas M., Margaret A. Emmelhainz, and John T. Gardner, </a:t>
              </a:r>
              <a:r>
                <a:rPr lang="ja-JP" altLang="en-US" sz="900">
                  <a:solidFill>
                    <a:srgbClr val="000000"/>
                  </a:solidFill>
                </a:rPr>
                <a:t>“</a:t>
              </a:r>
              <a:r>
                <a:rPr lang="en-US" sz="900">
                  <a:solidFill>
                    <a:srgbClr val="000000"/>
                  </a:solidFill>
                </a:rPr>
                <a:t>So You Think You Want a Partner?</a:t>
              </a:r>
              <a:r>
                <a:rPr lang="ja-JP" altLang="en-US" sz="900">
                  <a:solidFill>
                    <a:srgbClr val="000000"/>
                  </a:solidFill>
                </a:rPr>
                <a:t>”</a:t>
              </a:r>
              <a:r>
                <a:rPr lang="en-US" sz="900">
                  <a:solidFill>
                    <a:srgbClr val="000000"/>
                  </a:solidFill>
                </a:rPr>
                <a:t>, Marketing Management,  Vol. 5, No. 2 (1996),  p. 29.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70000"/>
      </p:ext>
    </p:extLst>
  </p:cSld>
  <p:clrMapOvr>
    <a:masterClrMapping/>
  </p:clrMapOvr>
  <p:transition spd="med">
    <p:pull dir="l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ChangeArrowheads="1"/>
          </p:cNvSpPr>
          <p:nvPr/>
        </p:nvSpPr>
        <p:spPr bwMode="auto">
          <a:xfrm>
            <a:off x="3600450" y="1115669"/>
            <a:ext cx="54864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MS PGothic"/>
                <a:cs typeface="Times New Roman" pitchFamily="18" charset="0"/>
              </a:rPr>
              <a:t>RESULTS</a:t>
            </a:r>
          </a:p>
        </p:txBody>
      </p:sp>
      <p:sp>
        <p:nvSpPr>
          <p:cNvPr id="78851" name="Content Placeholder 9"/>
          <p:cNvSpPr>
            <a:spLocks noGrp="1"/>
          </p:cNvSpPr>
          <p:nvPr>
            <p:ph idx="1"/>
          </p:nvPr>
        </p:nvSpPr>
        <p:spPr>
          <a:xfrm>
            <a:off x="1485900" y="1817370"/>
            <a:ext cx="6057900" cy="2057400"/>
          </a:xfrm>
        </p:spPr>
        <p:txBody>
          <a:bodyPr/>
          <a:lstStyle/>
          <a:p>
            <a:r>
              <a:rPr lang="en-US" sz="1600" dirty="0"/>
              <a:t>The process supported efforts to establish commonly specified materials and production for global use - </a:t>
            </a:r>
            <a:r>
              <a:rPr lang="en-US" sz="1600" b="1" u="sng" dirty="0">
                <a:solidFill>
                  <a:srgbClr val="C00000"/>
                </a:solidFill>
              </a:rPr>
              <a:t>$2.5M annual savings</a:t>
            </a:r>
          </a:p>
          <a:p>
            <a:r>
              <a:rPr lang="en-US" sz="1600" dirty="0"/>
              <a:t>The process supported the establishment of a vendor managed supply model - </a:t>
            </a:r>
            <a:r>
              <a:rPr lang="en-US" sz="1600" b="1" u="sng" dirty="0">
                <a:solidFill>
                  <a:srgbClr val="C00000"/>
                </a:solidFill>
              </a:rPr>
              <a:t>$4.3M annual savings</a:t>
            </a:r>
          </a:p>
          <a:p>
            <a:r>
              <a:rPr lang="en-US" sz="1600" dirty="0"/>
              <a:t>The process supported efforts to restructure supply network - </a:t>
            </a:r>
            <a:r>
              <a:rPr lang="en-US" sz="1600" b="1" u="sng" dirty="0">
                <a:solidFill>
                  <a:srgbClr val="C00000"/>
                </a:solidFill>
              </a:rPr>
              <a:t>$2.8M annual savings </a:t>
            </a:r>
          </a:p>
          <a:p>
            <a:r>
              <a:rPr lang="en-US" sz="1600" dirty="0"/>
              <a:t>The process supported a </a:t>
            </a:r>
            <a:r>
              <a:rPr lang="en-US" sz="1600" b="1" u="sng" dirty="0">
                <a:solidFill>
                  <a:srgbClr val="C00000"/>
                </a:solidFill>
              </a:rPr>
              <a:t>dramatic increase in innovation </a:t>
            </a:r>
            <a:r>
              <a:rPr lang="en-US" sz="1600" dirty="0"/>
              <a:t>- helped us to establish gating process with suppliers to select best executable ideas</a:t>
            </a:r>
          </a:p>
          <a:p>
            <a:r>
              <a:rPr lang="en-US" sz="1600" dirty="0"/>
              <a:t>Created </a:t>
            </a:r>
            <a:r>
              <a:rPr lang="en-US" sz="1600" b="1" u="sng" dirty="0">
                <a:solidFill>
                  <a:srgbClr val="C00000"/>
                </a:solidFill>
              </a:rPr>
              <a:t>a more trusting environment </a:t>
            </a:r>
            <a:r>
              <a:rPr lang="en-US" sz="1600" dirty="0"/>
              <a:t>- “I was pleasantly surprised . . . Before the meeting, I thought that you were going to “Beat Me Up” on price . . . The process was balanced and definitely improved our relationship”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2565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875853" y="1496927"/>
            <a:ext cx="74803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39725" indent="-339725" eaLnBrk="0" fontAlgn="base" hangingPunct="0">
              <a:lnSpc>
                <a:spcPct val="95000"/>
              </a:lnSpc>
              <a:spcBef>
                <a:spcPct val="100000"/>
              </a:spcBef>
              <a:spcAft>
                <a:spcPct val="0"/>
              </a:spcAft>
              <a:buSzPct val="75000"/>
              <a:buFont typeface="Wingdings" charset="2"/>
              <a:buChar char="§"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Partnerships are not appropriate in all situations.</a:t>
            </a:r>
          </a:p>
          <a:p>
            <a:pPr marL="339725" indent="-339725" eaLnBrk="0" fontAlgn="base" hangingPunct="0">
              <a:lnSpc>
                <a:spcPct val="95000"/>
              </a:lnSpc>
              <a:spcBef>
                <a:spcPct val="100000"/>
              </a:spcBef>
              <a:spcAft>
                <a:spcPct val="0"/>
              </a:spcAft>
              <a:buSzPct val="75000"/>
              <a:buFont typeface="Wingdings" charset="2"/>
              <a:buChar char="§"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General guidelines exist to determine if a partnership is appropriate.</a:t>
            </a:r>
          </a:p>
          <a:p>
            <a:pPr marL="339725" indent="-339725" eaLnBrk="0" fontAlgn="base" hangingPunct="0">
              <a:lnSpc>
                <a:spcPct val="95000"/>
              </a:lnSpc>
              <a:spcBef>
                <a:spcPct val="100000"/>
              </a:spcBef>
              <a:spcAft>
                <a:spcPct val="0"/>
              </a:spcAft>
              <a:buSzPct val="75000"/>
              <a:buFont typeface="Wingdings" charset="2"/>
              <a:buChar char="§"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Different settings require different types of partnering.</a:t>
            </a:r>
          </a:p>
          <a:p>
            <a:pPr marL="339725" indent="-339725" eaLnBrk="0" fontAlgn="base" hangingPunct="0">
              <a:lnSpc>
                <a:spcPct val="95000"/>
              </a:lnSpc>
              <a:spcBef>
                <a:spcPct val="100000"/>
              </a:spcBef>
              <a:spcAft>
                <a:spcPct val="0"/>
              </a:spcAft>
              <a:buSzPct val="75000"/>
              <a:buFont typeface="Wingdings" charset="2"/>
              <a:buChar char="§"/>
            </a:pPr>
            <a:r>
              <a:rPr lang="en-US" sz="2800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The appropriate partnership can improve performance of both firms.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422275"/>
            <a:ext cx="9056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i="1">
                <a:solidFill>
                  <a:srgbClr val="800000"/>
                </a:solidFill>
                <a:latin typeface="Georgia" charset="0"/>
                <a:ea typeface="ＭＳ Ｐゴシック" charset="0"/>
                <a:cs typeface="Times New Roman" charset="0"/>
              </a:rPr>
              <a:t>Conclusions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416050" y="6524625"/>
            <a:ext cx="609123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</a:rPr>
              <a:t>©  Supply Chain Management Institute.  Source: </a:t>
            </a:r>
            <a:r>
              <a:rPr lang="en-US" sz="900" i="1">
                <a:solidFill>
                  <a:srgbClr val="000000"/>
                </a:solidFill>
              </a:rPr>
              <a:t>Supply Chain Management: Processes, Partnerships, Performance</a:t>
            </a:r>
            <a:r>
              <a:rPr lang="en-US" sz="90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8773229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6268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(17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8077200" cy="4754563"/>
          </a:xfrm>
        </p:spPr>
        <p:txBody>
          <a:bodyPr/>
          <a:lstStyle/>
          <a:p>
            <a:r>
              <a:rPr lang="en-US" altLang="en-US" sz="2400" u="sng" dirty="0"/>
              <a:t>Enhanced visibility and communication</a:t>
            </a:r>
            <a:r>
              <a:rPr lang="en-US" altLang="en-US" sz="2400" dirty="0"/>
              <a:t>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Computing power and the Internet affect the supply chain</a:t>
            </a:r>
          </a:p>
          <a:p>
            <a:pPr marL="977900" lvl="2"/>
            <a:r>
              <a:rPr lang="en-US" altLang="en-US" sz="2400" dirty="0"/>
              <a:t>Mathematical models that maximize shareholder wealth or minimize costs</a:t>
            </a:r>
          </a:p>
        </p:txBody>
      </p:sp>
    </p:spTree>
    <p:extLst>
      <p:ext uri="{BB962C8B-B14F-4D97-AF65-F5344CB8AC3E}">
        <p14:creationId xmlns:p14="http://schemas.microsoft.com/office/powerpoint/2010/main" val="21854289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01000" cy="5506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(19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5379" y="1295400"/>
            <a:ext cx="8229600" cy="4525963"/>
          </a:xfrm>
        </p:spPr>
        <p:txBody>
          <a:bodyPr/>
          <a:lstStyle/>
          <a:p>
            <a:r>
              <a:rPr lang="en-US" altLang="en-US" sz="2400" u="sng" dirty="0"/>
              <a:t>Enhanced visibility and communication: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Supply chains depend on huge quantities of real-time information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Retail point-of-sale information can be transmitted directly to suppliers and translated into orders for replenishment of product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Vendors may allow customers to query vendor inventory records to determine what products are in stock and where the stocks are located</a:t>
            </a:r>
          </a:p>
        </p:txBody>
      </p:sp>
    </p:spTree>
    <p:extLst>
      <p:ext uri="{BB962C8B-B14F-4D97-AF65-F5344CB8AC3E}">
        <p14:creationId xmlns:p14="http://schemas.microsoft.com/office/powerpoint/2010/main" val="250766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18152" y="531912"/>
            <a:ext cx="8229600" cy="1097280"/>
          </a:xfrm>
        </p:spPr>
        <p:txBody>
          <a:bodyPr/>
          <a:lstStyle/>
          <a:p>
            <a:r>
              <a:rPr lang="en-US" altLang="en-US" sz="3000" dirty="0"/>
              <a:t>Figure 3: Information Supplied by the Truck Driver Is Recorded and Then Transmitted by the Small Computer</a:t>
            </a:r>
            <a:endParaRPr lang="en-US" sz="3000" b="1" dirty="0"/>
          </a:p>
        </p:txBody>
      </p:sp>
      <p:pic>
        <p:nvPicPr>
          <p:cNvPr id="5" name="Object 1" descr="Information Supplied by the Truck Driver Is Recorded and Then Transmitted by the Small Computer" title="Figure 5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" y="1772406"/>
            <a:ext cx="4086225" cy="4110990"/>
          </a:xfrm>
          <a:prstGeom prst="rect">
            <a:avLst/>
          </a:prstGeom>
        </p:spPr>
      </p:pic>
      <p:sp>
        <p:nvSpPr>
          <p:cNvPr id="2" name="Content Placeholder 1"/>
          <p:cNvSpPr txBox="1"/>
          <p:nvPr/>
        </p:nvSpPr>
        <p:spPr>
          <a:xfrm>
            <a:off x="595312" y="5974059"/>
            <a:ext cx="601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prstClr val="black"/>
                </a:solidFill>
              </a:rPr>
              <a:t>Source</a:t>
            </a:r>
            <a:r>
              <a:rPr lang="en-US" sz="1200" dirty="0">
                <a:solidFill>
                  <a:prstClr val="black"/>
                </a:solidFill>
              </a:rPr>
              <a:t>: </a:t>
            </a:r>
            <a:r>
              <a:rPr lang="en-US" sz="1200" dirty="0" err="1">
                <a:solidFill>
                  <a:prstClr val="black"/>
                </a:solidFill>
              </a:rPr>
              <a:t>Fotolia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5112" y="1525102"/>
            <a:ext cx="2145469" cy="2042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3442" y="3504735"/>
            <a:ext cx="929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C00000"/>
                </a:solidFill>
              </a:rPr>
              <a:t>or</a:t>
            </a:r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C881E42-58E4-442D-93D3-019728025A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254995" y="3247341"/>
            <a:ext cx="3047338" cy="30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060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699041"/>
            <a:ext cx="8229600" cy="474452"/>
          </a:xfrm>
        </p:spPr>
        <p:txBody>
          <a:bodyPr/>
          <a:lstStyle/>
          <a:p>
            <a:r>
              <a:rPr lang="en-US" altLang="en-US" dirty="0"/>
              <a:t>Enablers of SCM Implementation</a:t>
            </a:r>
            <a:r>
              <a:rPr lang="en-US" altLang="en-US" sz="3600" dirty="0"/>
              <a:t> </a:t>
            </a:r>
            <a:r>
              <a:rPr lang="en-US" altLang="en-US" sz="1800" b="0" dirty="0"/>
              <a:t>(21 of 22)</a:t>
            </a:r>
            <a:endParaRPr lang="en-US" sz="1800" b="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4525963"/>
          </a:xfrm>
        </p:spPr>
        <p:txBody>
          <a:bodyPr/>
          <a:lstStyle/>
          <a:p>
            <a:r>
              <a:rPr lang="en-US" altLang="en-US" sz="2400" u="sng" dirty="0"/>
              <a:t>Supply chain facilitators:</a:t>
            </a:r>
          </a:p>
          <a:p>
            <a:pPr marL="577850" lvl="1">
              <a:buFont typeface="Wingdings" panose="05000000000000000000" pitchFamily="2" charset="2"/>
              <a:buChar char="§"/>
            </a:pPr>
            <a:r>
              <a:rPr lang="en-US" altLang="en-US" sz="2400" u="sng" dirty="0"/>
              <a:t>Logistics outsourcing </a:t>
            </a:r>
            <a:r>
              <a:rPr lang="en-US" altLang="en-US" sz="2400" dirty="0"/>
              <a:t>has the potential to improve both the effectiveness and efficiency of supply chains but can easily </a:t>
            </a:r>
            <a:r>
              <a:rPr lang="en-US" altLang="en-US" sz="2400" u="sng" dirty="0"/>
              <a:t>result in failure</a:t>
            </a:r>
            <a:r>
              <a:rPr lang="en-US" altLang="en-US" sz="2400" dirty="0"/>
              <a:t> due to:</a:t>
            </a:r>
          </a:p>
          <a:p>
            <a:pPr marL="854075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Unreasonable and unrealistic expectations</a:t>
            </a:r>
          </a:p>
          <a:p>
            <a:pPr marL="854075" lvl="2">
              <a:buFont typeface="Courier New" panose="02070309020205020404" pitchFamily="49" charset="0"/>
              <a:buChar char="o"/>
            </a:pPr>
            <a:r>
              <a:rPr lang="en-US" altLang="en-US" sz="2400" dirty="0"/>
              <a:t>Lack of flexibility in the relationship</a:t>
            </a:r>
          </a:p>
        </p:txBody>
      </p:sp>
    </p:spTree>
    <p:extLst>
      <p:ext uri="{BB962C8B-B14F-4D97-AF65-F5344CB8AC3E}">
        <p14:creationId xmlns:p14="http://schemas.microsoft.com/office/powerpoint/2010/main" val="30242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53311" y="457200"/>
            <a:ext cx="8077200" cy="626852"/>
          </a:xfrm>
        </p:spPr>
        <p:txBody>
          <a:bodyPr/>
          <a:lstStyle/>
          <a:p>
            <a:r>
              <a:rPr lang="en-US" dirty="0"/>
              <a:t>Barriers to SCM Implementation </a:t>
            </a:r>
            <a:r>
              <a:rPr lang="en-US" sz="1800" b="0" dirty="0"/>
              <a:t>(1 of 2)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9406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Regulatory and political considerations</a:t>
            </a:r>
          </a:p>
          <a:p>
            <a:r>
              <a:rPr lang="en-US" altLang="en-US" sz="2400" dirty="0"/>
              <a:t>Lack of top management commitment</a:t>
            </a:r>
          </a:p>
          <a:p>
            <a:r>
              <a:rPr lang="en-US" altLang="en-US" sz="2400" dirty="0"/>
              <a:t>Reluctance to share, or use, relevant data</a:t>
            </a:r>
          </a:p>
          <a:p>
            <a:r>
              <a:rPr lang="en-US" altLang="en-US" sz="2400" dirty="0"/>
              <a:t>Incompatible information systems</a:t>
            </a:r>
          </a:p>
          <a:p>
            <a:r>
              <a:rPr lang="en-US" altLang="en-US" sz="2400" dirty="0"/>
              <a:t>Incompatible corporate cultures</a:t>
            </a:r>
          </a:p>
          <a:p>
            <a:r>
              <a:rPr lang="en-US" altLang="en-US" sz="2400" dirty="0"/>
              <a:t>Globalization challenges</a:t>
            </a:r>
          </a:p>
        </p:txBody>
      </p:sp>
    </p:spTree>
    <p:extLst>
      <p:ext uri="{BB962C8B-B14F-4D97-AF65-F5344CB8AC3E}">
        <p14:creationId xmlns:p14="http://schemas.microsoft.com/office/powerpoint/2010/main" val="31994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41684" y="533400"/>
            <a:ext cx="8077200" cy="550652"/>
          </a:xfrm>
        </p:spPr>
        <p:txBody>
          <a:bodyPr/>
          <a:lstStyle/>
          <a:p>
            <a:r>
              <a:rPr lang="en-US" dirty="0"/>
              <a:t>Barriers to SCM Implementation </a:t>
            </a:r>
            <a:r>
              <a:rPr lang="en-US" sz="1800" b="0" dirty="0"/>
              <a:t>(2 of 2)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1684" y="1295400"/>
            <a:ext cx="8229600" cy="4525963"/>
          </a:xfrm>
        </p:spPr>
        <p:txBody>
          <a:bodyPr/>
          <a:lstStyle/>
          <a:p>
            <a:r>
              <a:rPr lang="en-US" altLang="en-US" sz="2400" dirty="0"/>
              <a:t>Globalization challenges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Increasing globalization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Lower-priced materials and labor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Global perspective of companies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Development of global competition</a:t>
            </a:r>
          </a:p>
          <a:p>
            <a:pPr marL="625475" lvl="1">
              <a:buFont typeface="Wingdings" panose="05000000000000000000" pitchFamily="2" charset="2"/>
              <a:buChar char="§"/>
            </a:pPr>
            <a:r>
              <a:rPr lang="en-US" altLang="en-US" sz="2400" dirty="0"/>
              <a:t>Extremely difficult to integrate due to differences 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Cultural, economic, and technological</a:t>
            </a:r>
          </a:p>
          <a:p>
            <a:pPr marL="914400" lvl="2" indent="-288925">
              <a:buFont typeface="Courier New" panose="02070309020205020404" pitchFamily="49" charset="0"/>
              <a:buChar char="o"/>
            </a:pPr>
            <a:r>
              <a:rPr lang="en-US" altLang="en-US" sz="2400" dirty="0"/>
              <a:t>Political, spatial, and logistical</a:t>
            </a:r>
          </a:p>
        </p:txBody>
      </p:sp>
    </p:spTree>
    <p:extLst>
      <p:ext uri="{BB962C8B-B14F-4D97-AF65-F5344CB8AC3E}">
        <p14:creationId xmlns:p14="http://schemas.microsoft.com/office/powerpoint/2010/main" val="57017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49705" y="533400"/>
            <a:ext cx="8001000" cy="626852"/>
          </a:xfrm>
        </p:spPr>
        <p:txBody>
          <a:bodyPr/>
          <a:lstStyle/>
          <a:p>
            <a:r>
              <a:rPr lang="en-US" dirty="0"/>
              <a:t>Supply Chain Integration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459832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Long-term, mutually beneficial agreements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Partnerships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Strategic alliances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Third-party arrangements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Contract logistics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Methods used to integrate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Vertical integration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Formal contracts</a:t>
            </a:r>
          </a:p>
          <a:p>
            <a:pPr marL="577850"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Informal agreements</a:t>
            </a:r>
          </a:p>
        </p:txBody>
      </p:sp>
    </p:spTree>
    <p:extLst>
      <p:ext uri="{BB962C8B-B14F-4D97-AF65-F5344CB8AC3E}">
        <p14:creationId xmlns:p14="http://schemas.microsoft.com/office/powerpoint/2010/main" val="22231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SCM Specialization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SCM 610 – Supply Chain Collaboration</a:t>
            </a:r>
          </a:p>
          <a:p>
            <a:r>
              <a:rPr lang="en-US" sz="2000" dirty="0"/>
              <a:t>SCM 620 – Strategic Supply Management</a:t>
            </a:r>
            <a:endParaRPr lang="en-US" sz="2000" i="1" dirty="0"/>
          </a:p>
          <a:p>
            <a:r>
              <a:rPr lang="en-US" sz="2000" dirty="0"/>
              <a:t>SCM 630 – Supply Chain Planning</a:t>
            </a:r>
          </a:p>
          <a:p>
            <a:r>
              <a:rPr lang="en-US" sz="2000" dirty="0"/>
              <a:t>SCM 640 – Distribution Management</a:t>
            </a:r>
          </a:p>
          <a:p>
            <a:endParaRPr lang="en-US" sz="2000" dirty="0"/>
          </a:p>
          <a:p>
            <a:r>
              <a:rPr lang="en-US" sz="2000" dirty="0"/>
              <a:t>Only opportunity for 2020 starts in January @ Spectrum Campus</a:t>
            </a:r>
          </a:p>
          <a:p>
            <a:endParaRPr lang="en-US" sz="2000" dirty="0"/>
          </a:p>
          <a:p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20619712">
            <a:off x="4558363" y="4734991"/>
            <a:ext cx="4300899" cy="95410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with your Advisor for scheduling.</a:t>
            </a:r>
          </a:p>
        </p:txBody>
      </p:sp>
    </p:spTree>
    <p:extLst>
      <p:ext uri="{BB962C8B-B14F-4D97-AF65-F5344CB8AC3E}">
        <p14:creationId xmlns:p14="http://schemas.microsoft.com/office/powerpoint/2010/main" val="23962542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– the Evolution of SCM in the Professional World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3908" y="2614492"/>
            <a:ext cx="2660304" cy="130968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125" y="3610488"/>
            <a:ext cx="3571875" cy="1276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71" y="3575146"/>
            <a:ext cx="3629025" cy="1257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9263" y="1295400"/>
            <a:ext cx="3823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</a:rPr>
              <a:t>SCOR Model of SCM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0768" y="1870888"/>
            <a:ext cx="7340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Source   </a:t>
            </a:r>
            <a:r>
              <a:rPr lang="en-US" sz="4000" dirty="0">
                <a:sym typeface="Wingdings" panose="05000000000000000000" pitchFamily="2" charset="2"/>
              </a:rPr>
              <a:t>     Make     Deliver</a:t>
            </a: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77B34D-8BDB-4F4B-8C2F-A473806C4973}"/>
              </a:ext>
            </a:extLst>
          </p:cNvPr>
          <p:cNvSpPr txBox="1"/>
          <p:nvPr/>
        </p:nvSpPr>
        <p:spPr>
          <a:xfrm>
            <a:off x="2819400" y="4945763"/>
            <a:ext cx="632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Certifications:  </a:t>
            </a:r>
          </a:p>
          <a:p>
            <a:r>
              <a:rPr lang="en-US" dirty="0"/>
              <a:t>	SC Pro®    -- </a:t>
            </a:r>
            <a:r>
              <a:rPr lang="en-US" dirty="0">
                <a:hlinkClick r:id="rId5"/>
              </a:rPr>
              <a:t>www.cscmp.org</a:t>
            </a:r>
            <a:endParaRPr lang="en-US" dirty="0"/>
          </a:p>
          <a:p>
            <a:r>
              <a:rPr lang="en-US" dirty="0"/>
              <a:t>	CPIM, CSCP, CLTD – </a:t>
            </a:r>
            <a:r>
              <a:rPr lang="en-US" dirty="0">
                <a:hlinkClick r:id="rId6"/>
              </a:rPr>
              <a:t>www.apics.org</a:t>
            </a:r>
            <a:endParaRPr lang="en-US" dirty="0"/>
          </a:p>
          <a:p>
            <a:r>
              <a:rPr lang="en-US" dirty="0"/>
              <a:t>	CPSM, CPSD – </a:t>
            </a:r>
            <a:r>
              <a:rPr lang="en-US" dirty="0">
                <a:hlinkClick r:id="rId7"/>
              </a:rPr>
              <a:t>www.instituteforsupplymanagement.org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3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Assignment</a:t>
            </a:r>
          </a:p>
          <a:p>
            <a:pPr lvl="1"/>
            <a:r>
              <a:rPr lang="en-US" sz="1800" dirty="0"/>
              <a:t>Final Project</a:t>
            </a:r>
          </a:p>
          <a:p>
            <a:pPr lvl="2"/>
            <a:r>
              <a:rPr lang="en-US" sz="1600" dirty="0"/>
              <a:t>Report</a:t>
            </a:r>
          </a:p>
          <a:p>
            <a:pPr lvl="2"/>
            <a:r>
              <a:rPr lang="en-US" sz="1600" dirty="0"/>
              <a:t>Analysis</a:t>
            </a:r>
          </a:p>
          <a:p>
            <a:pPr lvl="2"/>
            <a:r>
              <a:rPr lang="en-US" sz="1600" dirty="0"/>
              <a:t>Presentation</a:t>
            </a:r>
          </a:p>
          <a:p>
            <a:pPr lvl="2"/>
            <a:endParaRPr lang="en-US" sz="1600" dirty="0"/>
          </a:p>
          <a:p>
            <a:r>
              <a:rPr lang="en-US" sz="2000" dirty="0"/>
              <a:t>Final Exam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0DC92-88BD-435B-9C2C-62762BED71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2603"/>
          <a:stretch/>
        </p:blipFill>
        <p:spPr>
          <a:xfrm>
            <a:off x="5410200" y="1498715"/>
            <a:ext cx="2181225" cy="18314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80B367-F6BA-46EC-9451-836B688A07D3}"/>
              </a:ext>
            </a:extLst>
          </p:cNvPr>
          <p:cNvSpPr txBox="1"/>
          <p:nvPr/>
        </p:nvSpPr>
        <p:spPr>
          <a:xfrm>
            <a:off x="3352800" y="3703700"/>
            <a:ext cx="5791200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#1 – Course Feedback due Friday night!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#2 – Peer feedback and Self-assessment due Sunday night!</a:t>
            </a:r>
          </a:p>
        </p:txBody>
      </p:sp>
    </p:spTree>
    <p:extLst>
      <p:ext uri="{BB962C8B-B14F-4D97-AF65-F5344CB8AC3E}">
        <p14:creationId xmlns:p14="http://schemas.microsoft.com/office/powerpoint/2010/main" val="7299862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 lecture template SOBM.potx" id="{9EC2B8E4-CD9C-4278-BC59-61FBF02897B7}" vid="{CD487174-C9C8-4AA8-B3C5-60D422520F13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 lecture template SOBM.potx" id="{9EC2B8E4-CD9C-4278-BC59-61FBF02897B7}" vid="{CD487174-C9C8-4AA8-B3C5-60D422520F13}"/>
    </a:ext>
  </a:extLst>
</a:theme>
</file>

<file path=ppt/theme/theme3.xml><?xml version="1.0" encoding="utf-8"?>
<a:theme xmlns:a="http://schemas.openxmlformats.org/drawingml/2006/main" name="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1_Default Design">
  <a:themeElements>
    <a:clrScheme name="Default Design 9">
      <a:dk1>
        <a:srgbClr val="000000"/>
      </a:dk1>
      <a:lt1>
        <a:srgbClr val="FFFFFF"/>
      </a:lt1>
      <a:dk2>
        <a:srgbClr val="0000CC"/>
      </a:dk2>
      <a:lt2>
        <a:srgbClr val="808080"/>
      </a:lt2>
      <a:accent1>
        <a:srgbClr val="00CC99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0000B9"/>
      </a:accent6>
      <a:hlink>
        <a:srgbClr val="CCCCFF"/>
      </a:hlink>
      <a:folHlink>
        <a:srgbClr val="B2B2B2"/>
      </a:folHlink>
    </a:clrScheme>
    <a:fontScheme name="Default Desig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CC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CC"/>
        </a:dk2>
        <a:lt2>
          <a:srgbClr val="808080"/>
        </a:lt2>
        <a:accent1>
          <a:srgbClr val="00CC99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Fisher-SCM_program">
  <a:themeElements>
    <a:clrScheme name="Fisher-SCM_progr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sher-SCM_program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Fisher-SCM_progr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sher-SCM_progr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sher-SCM_progr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sher-SCM_progr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sher-SCM_progr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sher-SCM_progr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sher-SCM_progr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U lecture template SOBM.potx" id="{9EC2B8E4-CD9C-4278-BC59-61FBF02897B7}" vid="{CD487174-C9C8-4AA8-B3C5-60D422520F13}"/>
    </a:ext>
  </a:extLst>
</a:theme>
</file>

<file path=ppt/theme/theme7.xml><?xml version="1.0" encoding="utf-8"?>
<a:theme xmlns:a="http://schemas.openxmlformats.org/drawingml/2006/main" name="2_Default Design">
  <a:themeElements>
    <a:clrScheme name="Default Design 9">
      <a:dk1>
        <a:srgbClr val="000000"/>
      </a:dk1>
      <a:lt1>
        <a:srgbClr val="FFFFFF"/>
      </a:lt1>
      <a:dk2>
        <a:srgbClr val="0000CC"/>
      </a:dk2>
      <a:lt2>
        <a:srgbClr val="808080"/>
      </a:lt2>
      <a:accent1>
        <a:srgbClr val="00CC99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0000B9"/>
      </a:accent6>
      <a:hlink>
        <a:srgbClr val="CCCCFF"/>
      </a:hlink>
      <a:folHlink>
        <a:srgbClr val="B2B2B2"/>
      </a:folHlink>
    </a:clrScheme>
    <a:fontScheme name="Default Desig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0808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CC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CC"/>
        </a:dk2>
        <a:lt2>
          <a:srgbClr val="808080"/>
        </a:lt2>
        <a:accent1>
          <a:srgbClr val="00CC99"/>
        </a:accent1>
        <a:accent2>
          <a:srgbClr val="0000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3430</TotalTime>
  <Words>2913</Words>
  <Application>Microsoft Office PowerPoint</Application>
  <PresentationFormat>On-screen Show (4:3)</PresentationFormat>
  <Paragraphs>516</Paragraphs>
  <Slides>62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82" baseType="lpstr">
      <vt:lpstr>Arial</vt:lpstr>
      <vt:lpstr>Book Antiqua</vt:lpstr>
      <vt:lpstr>Calibri</vt:lpstr>
      <vt:lpstr>Courier New</vt:lpstr>
      <vt:lpstr>Georgia</vt:lpstr>
      <vt:lpstr>Monotype Sorts</vt:lpstr>
      <vt:lpstr>Swis721 Lt BT</vt:lpstr>
      <vt:lpstr>Swiss SWA</vt:lpstr>
      <vt:lpstr>Tahoma</vt:lpstr>
      <vt:lpstr>Tahoma Bold</vt:lpstr>
      <vt:lpstr>Times New Roman</vt:lpstr>
      <vt:lpstr>Wingdings</vt:lpstr>
      <vt:lpstr>2_Office Theme</vt:lpstr>
      <vt:lpstr>3_Office Theme</vt:lpstr>
      <vt:lpstr>508 Lecture</vt:lpstr>
      <vt:lpstr>1_Default Design</vt:lpstr>
      <vt:lpstr>1_Fisher-SCM_program</vt:lpstr>
      <vt:lpstr>4_Office Theme</vt:lpstr>
      <vt:lpstr>2_Default Design</vt:lpstr>
      <vt:lpstr>Chart</vt:lpstr>
      <vt:lpstr>MGT 608 – Information and Supply Chain Systems  Week 4, Lesson 2   </vt:lpstr>
      <vt:lpstr>Preview of Week 4</vt:lpstr>
      <vt:lpstr>Review of Facility Location </vt:lpstr>
      <vt:lpstr>Contemporary Logistics</vt:lpstr>
      <vt:lpstr>Learning Objectives </vt:lpstr>
      <vt:lpstr>Evolution of Supply Chain Management (1 of 7)</vt:lpstr>
      <vt:lpstr>Definition of Supply Chain Management (2 of 7)</vt:lpstr>
      <vt:lpstr>Figure 1: Different Supply Chain Configurations</vt:lpstr>
      <vt:lpstr>Evolution of Supply Chain Management (3 of 7)</vt:lpstr>
      <vt:lpstr>Evolution of Supply Chain Management (6 of 7)</vt:lpstr>
      <vt:lpstr>Evolution of Supply Chain Management (7 of 7)</vt:lpstr>
      <vt:lpstr>Supply Chain Management Process Frameworks (1 of 6)</vt:lpstr>
      <vt:lpstr>Supply Chain Management Process Frameworks (2 of 6)</vt:lpstr>
      <vt:lpstr>Table 1: Six Processes in the APICS Supply Chain Operations Reference (SCOR) Model</vt:lpstr>
      <vt:lpstr>PowerPoint Presentation</vt:lpstr>
      <vt:lpstr>PowerPoint Presentation</vt:lpstr>
      <vt:lpstr>Processes Need to Be Standardized to Avoid Disconnects</vt:lpstr>
      <vt:lpstr>Types of Inter-company Business Process Links</vt:lpstr>
      <vt:lpstr>Table 2: Eight Processes in the Global Supply Chain Forum (GSCF) Model</vt:lpstr>
      <vt:lpstr>Enablers of SCM Implementation (1 of 22)</vt:lpstr>
      <vt:lpstr>Enablers of SCM Implementation (2 of 22)</vt:lpstr>
      <vt:lpstr>Enablers of SCM Implementation (5 of 22)</vt:lpstr>
      <vt:lpstr>Enablers of SCM Implementation (6 of 22)</vt:lpstr>
      <vt:lpstr>Enablers of SCM Implementation (7 of 22)</vt:lpstr>
      <vt:lpstr>Enablers of SCM Implementation (8 of 22)</vt:lpstr>
      <vt:lpstr>Enablers of SCM Implementation (11 of 22)</vt:lpstr>
      <vt:lpstr>Enablers of SCM Implementation (12 of 22)</vt:lpstr>
      <vt:lpstr>Enablers of SCM Implementation (13 of 22)</vt:lpstr>
      <vt:lpstr>Enablers of SCM Implementation (14 of 22)</vt:lpstr>
      <vt:lpstr>Enablers of SCM Implementation (15 of 22)</vt:lpstr>
      <vt:lpstr>PowerPoint Presentation</vt:lpstr>
      <vt:lpstr>The Partnership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15  Developing and Implementing Partnerships in the Supply Chain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HOW?</vt:lpstr>
      <vt:lpstr>PowerPoint Presentation</vt:lpstr>
      <vt:lpstr>PowerPoint Presentation</vt:lpstr>
      <vt:lpstr>PowerPoint Presentation</vt:lpstr>
      <vt:lpstr>The Strength of the Drivers and Facilitators  Indicate the Type of Partnership</vt:lpstr>
      <vt:lpstr>PowerPoint Presentation</vt:lpstr>
      <vt:lpstr>PowerPoint Presentation</vt:lpstr>
      <vt:lpstr>PowerPoint Presentation</vt:lpstr>
      <vt:lpstr>Enablers of SCM Implementation (17 of 22)</vt:lpstr>
      <vt:lpstr>Enablers of SCM Implementation (19 of 22)</vt:lpstr>
      <vt:lpstr>Figure 3: Information Supplied by the Truck Driver Is Recorded and Then Transmitted by the Small Computer</vt:lpstr>
      <vt:lpstr>Enablers of SCM Implementation (21 of 22)</vt:lpstr>
      <vt:lpstr>Barriers to SCM Implementation (1 of 2)</vt:lpstr>
      <vt:lpstr>Barriers to SCM Implementation (2 of 2)</vt:lpstr>
      <vt:lpstr>Supply Chain Integration</vt:lpstr>
      <vt:lpstr>SCM Specialization</vt:lpstr>
      <vt:lpstr>Review – the Evolution of SCM in the Professional World</vt:lpstr>
      <vt:lpstr>Reminders</vt:lpstr>
    </vt:vector>
  </TitlesOfParts>
  <Company>SPI Global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Logistics, 12th Ed</dc:title>
  <dc:subject>Marketing</dc:subject>
  <dc:creator>Pettit</dc:creator>
  <cp:lastModifiedBy>Timothy Pettit</cp:lastModifiedBy>
  <cp:revision>440</cp:revision>
  <cp:lastPrinted>2017-03-01T21:28:38Z</cp:lastPrinted>
  <dcterms:created xsi:type="dcterms:W3CDTF">2014-07-14T20:04:21Z</dcterms:created>
  <dcterms:modified xsi:type="dcterms:W3CDTF">2019-10-23T19:15:58Z</dcterms:modified>
  <cp:category>Business</cp:category>
</cp:coreProperties>
</file>